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Lst>
  <p:sldSz cy="5143500" cx="9144000"/>
  <p:notesSz cx="6858000" cy="9144000"/>
  <p:embeddedFontLst>
    <p:embeddedFont>
      <p:font typeface="Oswald Medium"/>
      <p:regular r:id="rId244"/>
      <p:bold r:id="rId245"/>
    </p:embeddedFont>
    <p:embeddedFont>
      <p:font typeface="Proxima Nova"/>
      <p:regular r:id="rId246"/>
      <p:bold r:id="rId247"/>
      <p:italic r:id="rId248"/>
      <p:boldItalic r:id="rId249"/>
    </p:embeddedFont>
    <p:embeddedFont>
      <p:font typeface="Oswald SemiBold"/>
      <p:regular r:id="rId250"/>
      <p:bold r:id="rId251"/>
    </p:embeddedFont>
    <p:embeddedFont>
      <p:font typeface="Oswald"/>
      <p:regular r:id="rId252"/>
      <p:bold r:id="rId253"/>
    </p:embeddedFont>
    <p:embeddedFont>
      <p:font typeface="Merriweather"/>
      <p:regular r:id="rId254"/>
      <p:bold r:id="rId255"/>
      <p:italic r:id="rId256"/>
      <p:boldItalic r:id="rId257"/>
    </p:embeddedFont>
    <p:embeddedFont>
      <p:font typeface="Alfa Slab One"/>
      <p:regular r:id="rId2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1">
          <p15:clr>
            <a:srgbClr val="747775"/>
          </p15:clr>
        </p15:guide>
        <p15:guide id="2" orient="horz" pos="7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1" orient="horz"/>
        <p:guide pos="7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slide" Target="slides/slide18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slide" Target="slides/slide189.xml"/><Relationship Id="rId43" Type="http://schemas.openxmlformats.org/officeDocument/2006/relationships/slide" Target="slides/slide38.xml"/><Relationship Id="rId193" Type="http://schemas.openxmlformats.org/officeDocument/2006/relationships/slide" Target="slides/slide188.xml"/><Relationship Id="rId46" Type="http://schemas.openxmlformats.org/officeDocument/2006/relationships/slide" Target="slides/slide41.xml"/><Relationship Id="rId192" Type="http://schemas.openxmlformats.org/officeDocument/2006/relationships/slide" Target="slides/slide187.xml"/><Relationship Id="rId45" Type="http://schemas.openxmlformats.org/officeDocument/2006/relationships/slide" Target="slides/slide40.xml"/><Relationship Id="rId191" Type="http://schemas.openxmlformats.org/officeDocument/2006/relationships/slide" Target="slides/slide186.xml"/><Relationship Id="rId48" Type="http://schemas.openxmlformats.org/officeDocument/2006/relationships/slide" Target="slides/slide43.xml"/><Relationship Id="rId187" Type="http://schemas.openxmlformats.org/officeDocument/2006/relationships/slide" Target="slides/slide182.xml"/><Relationship Id="rId47" Type="http://schemas.openxmlformats.org/officeDocument/2006/relationships/slide" Target="slides/slide42.xml"/><Relationship Id="rId186" Type="http://schemas.openxmlformats.org/officeDocument/2006/relationships/slide" Target="slides/slide181.xml"/><Relationship Id="rId185" Type="http://schemas.openxmlformats.org/officeDocument/2006/relationships/slide" Target="slides/slide180.xml"/><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slide" Target="slides/slide193.xml"/><Relationship Id="rId14" Type="http://schemas.openxmlformats.org/officeDocument/2006/relationships/slide" Target="slides/slide9.xml"/><Relationship Id="rId197" Type="http://schemas.openxmlformats.org/officeDocument/2006/relationships/slide" Target="slides/slide192.xml"/><Relationship Id="rId17" Type="http://schemas.openxmlformats.org/officeDocument/2006/relationships/slide" Target="slides/slide12.xml"/><Relationship Id="rId196" Type="http://schemas.openxmlformats.org/officeDocument/2006/relationships/slide" Target="slides/slide191.xml"/><Relationship Id="rId16" Type="http://schemas.openxmlformats.org/officeDocument/2006/relationships/slide" Target="slides/slide11.xml"/><Relationship Id="rId195" Type="http://schemas.openxmlformats.org/officeDocument/2006/relationships/slide" Target="slides/slide190.xml"/><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slide" Target="slides/slide194.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258" Type="http://schemas.openxmlformats.org/officeDocument/2006/relationships/font" Target="fonts/AlfaSlabOne-regular.fntdata"/><Relationship Id="rId132" Type="http://schemas.openxmlformats.org/officeDocument/2006/relationships/slide" Target="slides/slide127.xml"/><Relationship Id="rId253" Type="http://schemas.openxmlformats.org/officeDocument/2006/relationships/font" Target="fonts/Oswald-bold.fntdata"/><Relationship Id="rId131" Type="http://schemas.openxmlformats.org/officeDocument/2006/relationships/slide" Target="slides/slide126.xml"/><Relationship Id="rId252" Type="http://schemas.openxmlformats.org/officeDocument/2006/relationships/font" Target="fonts/Oswald-regular.fntdata"/><Relationship Id="rId130" Type="http://schemas.openxmlformats.org/officeDocument/2006/relationships/slide" Target="slides/slide125.xml"/><Relationship Id="rId251" Type="http://schemas.openxmlformats.org/officeDocument/2006/relationships/font" Target="fonts/OswaldSemiBold-bold.fntdata"/><Relationship Id="rId250" Type="http://schemas.openxmlformats.org/officeDocument/2006/relationships/font" Target="fonts/OswaldSemiBold-regular.fntdata"/><Relationship Id="rId136" Type="http://schemas.openxmlformats.org/officeDocument/2006/relationships/slide" Target="slides/slide131.xml"/><Relationship Id="rId257" Type="http://schemas.openxmlformats.org/officeDocument/2006/relationships/font" Target="fonts/Merriweather-boldItalic.fntdata"/><Relationship Id="rId135" Type="http://schemas.openxmlformats.org/officeDocument/2006/relationships/slide" Target="slides/slide130.xml"/><Relationship Id="rId256" Type="http://schemas.openxmlformats.org/officeDocument/2006/relationships/font" Target="fonts/Merriweather-italic.fntdata"/><Relationship Id="rId134" Type="http://schemas.openxmlformats.org/officeDocument/2006/relationships/slide" Target="slides/slide129.xml"/><Relationship Id="rId255" Type="http://schemas.openxmlformats.org/officeDocument/2006/relationships/font" Target="fonts/Merriweather-bold.fntdata"/><Relationship Id="rId133" Type="http://schemas.openxmlformats.org/officeDocument/2006/relationships/slide" Target="slides/slide128.xml"/><Relationship Id="rId254" Type="http://schemas.openxmlformats.org/officeDocument/2006/relationships/font" Target="fonts/Merriweather-regular.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07" Type="http://schemas.openxmlformats.org/officeDocument/2006/relationships/slide" Target="slides/slide102.xml"/><Relationship Id="rId228" Type="http://schemas.openxmlformats.org/officeDocument/2006/relationships/slide" Target="slides/slide223.xml"/><Relationship Id="rId106" Type="http://schemas.openxmlformats.org/officeDocument/2006/relationships/slide" Target="slides/slide101.xml"/><Relationship Id="rId227" Type="http://schemas.openxmlformats.org/officeDocument/2006/relationships/slide" Target="slides/slide222.xml"/><Relationship Id="rId105" Type="http://schemas.openxmlformats.org/officeDocument/2006/relationships/slide" Target="slides/slide100.xml"/><Relationship Id="rId226" Type="http://schemas.openxmlformats.org/officeDocument/2006/relationships/slide" Target="slides/slide221.xml"/><Relationship Id="rId104" Type="http://schemas.openxmlformats.org/officeDocument/2006/relationships/slide" Target="slides/slide99.xml"/><Relationship Id="rId225" Type="http://schemas.openxmlformats.org/officeDocument/2006/relationships/slide" Target="slides/slide220.xml"/><Relationship Id="rId109" Type="http://schemas.openxmlformats.org/officeDocument/2006/relationships/slide" Target="slides/slide104.xml"/><Relationship Id="rId108" Type="http://schemas.openxmlformats.org/officeDocument/2006/relationships/slide" Target="slides/slide103.xml"/><Relationship Id="rId229" Type="http://schemas.openxmlformats.org/officeDocument/2006/relationships/slide" Target="slides/slide224.xml"/><Relationship Id="rId220" Type="http://schemas.openxmlformats.org/officeDocument/2006/relationships/slide" Target="slides/slide215.xml"/><Relationship Id="rId103" Type="http://schemas.openxmlformats.org/officeDocument/2006/relationships/slide" Target="slides/slide98.xml"/><Relationship Id="rId224" Type="http://schemas.openxmlformats.org/officeDocument/2006/relationships/slide" Target="slides/slide219.xml"/><Relationship Id="rId102" Type="http://schemas.openxmlformats.org/officeDocument/2006/relationships/slide" Target="slides/slide97.xml"/><Relationship Id="rId223" Type="http://schemas.openxmlformats.org/officeDocument/2006/relationships/slide" Target="slides/slide218.xml"/><Relationship Id="rId101" Type="http://schemas.openxmlformats.org/officeDocument/2006/relationships/slide" Target="slides/slide96.xml"/><Relationship Id="rId222" Type="http://schemas.openxmlformats.org/officeDocument/2006/relationships/slide" Target="slides/slide217.xml"/><Relationship Id="rId100" Type="http://schemas.openxmlformats.org/officeDocument/2006/relationships/slide" Target="slides/slide95.xml"/><Relationship Id="rId221" Type="http://schemas.openxmlformats.org/officeDocument/2006/relationships/slide" Target="slides/slide216.xml"/><Relationship Id="rId217" Type="http://schemas.openxmlformats.org/officeDocument/2006/relationships/slide" Target="slides/slide212.xml"/><Relationship Id="rId216" Type="http://schemas.openxmlformats.org/officeDocument/2006/relationships/slide" Target="slides/slide211.xml"/><Relationship Id="rId215" Type="http://schemas.openxmlformats.org/officeDocument/2006/relationships/slide" Target="slides/slide210.xml"/><Relationship Id="rId214" Type="http://schemas.openxmlformats.org/officeDocument/2006/relationships/slide" Target="slides/slide209.xml"/><Relationship Id="rId219" Type="http://schemas.openxmlformats.org/officeDocument/2006/relationships/slide" Target="slides/slide214.xml"/><Relationship Id="rId218" Type="http://schemas.openxmlformats.org/officeDocument/2006/relationships/slide" Target="slides/slide213.xml"/><Relationship Id="rId213" Type="http://schemas.openxmlformats.org/officeDocument/2006/relationships/slide" Target="slides/slide208.xml"/><Relationship Id="rId212" Type="http://schemas.openxmlformats.org/officeDocument/2006/relationships/slide" Target="slides/slide207.xml"/><Relationship Id="rId211" Type="http://schemas.openxmlformats.org/officeDocument/2006/relationships/slide" Target="slides/slide206.xml"/><Relationship Id="rId210" Type="http://schemas.openxmlformats.org/officeDocument/2006/relationships/slide" Target="slides/slide205.xml"/><Relationship Id="rId129" Type="http://schemas.openxmlformats.org/officeDocument/2006/relationships/slide" Target="slides/slide124.xml"/><Relationship Id="rId128" Type="http://schemas.openxmlformats.org/officeDocument/2006/relationships/slide" Target="slides/slide123.xml"/><Relationship Id="rId249" Type="http://schemas.openxmlformats.org/officeDocument/2006/relationships/font" Target="fonts/ProximaNova-boldItalic.fntdata"/><Relationship Id="rId127" Type="http://schemas.openxmlformats.org/officeDocument/2006/relationships/slide" Target="slides/slide122.xml"/><Relationship Id="rId248" Type="http://schemas.openxmlformats.org/officeDocument/2006/relationships/font" Target="fonts/ProximaNova-italic.fntdata"/><Relationship Id="rId126" Type="http://schemas.openxmlformats.org/officeDocument/2006/relationships/slide" Target="slides/slide121.xml"/><Relationship Id="rId247" Type="http://schemas.openxmlformats.org/officeDocument/2006/relationships/font" Target="fonts/ProximaNova-bold.fntdata"/><Relationship Id="rId121" Type="http://schemas.openxmlformats.org/officeDocument/2006/relationships/slide" Target="slides/slide116.xml"/><Relationship Id="rId242" Type="http://schemas.openxmlformats.org/officeDocument/2006/relationships/slide" Target="slides/slide237.xml"/><Relationship Id="rId120" Type="http://schemas.openxmlformats.org/officeDocument/2006/relationships/slide" Target="slides/slide115.xml"/><Relationship Id="rId241" Type="http://schemas.openxmlformats.org/officeDocument/2006/relationships/slide" Target="slides/slide236.xml"/><Relationship Id="rId240" Type="http://schemas.openxmlformats.org/officeDocument/2006/relationships/slide" Target="slides/slide235.xml"/><Relationship Id="rId125" Type="http://schemas.openxmlformats.org/officeDocument/2006/relationships/slide" Target="slides/slide120.xml"/><Relationship Id="rId246" Type="http://schemas.openxmlformats.org/officeDocument/2006/relationships/font" Target="fonts/ProximaNova-regular.fntdata"/><Relationship Id="rId124" Type="http://schemas.openxmlformats.org/officeDocument/2006/relationships/slide" Target="slides/slide119.xml"/><Relationship Id="rId245" Type="http://schemas.openxmlformats.org/officeDocument/2006/relationships/font" Target="fonts/OswaldMedium-bold.fntdata"/><Relationship Id="rId123" Type="http://schemas.openxmlformats.org/officeDocument/2006/relationships/slide" Target="slides/slide118.xml"/><Relationship Id="rId244" Type="http://schemas.openxmlformats.org/officeDocument/2006/relationships/font" Target="fonts/OswaldMedium-regular.fntdata"/><Relationship Id="rId122" Type="http://schemas.openxmlformats.org/officeDocument/2006/relationships/slide" Target="slides/slide117.xml"/><Relationship Id="rId243" Type="http://schemas.openxmlformats.org/officeDocument/2006/relationships/slide" Target="slides/slide238.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239" Type="http://schemas.openxmlformats.org/officeDocument/2006/relationships/slide" Target="slides/slide234.xml"/><Relationship Id="rId117" Type="http://schemas.openxmlformats.org/officeDocument/2006/relationships/slide" Target="slides/slide112.xml"/><Relationship Id="rId238" Type="http://schemas.openxmlformats.org/officeDocument/2006/relationships/slide" Target="slides/slide233.xml"/><Relationship Id="rId116" Type="http://schemas.openxmlformats.org/officeDocument/2006/relationships/slide" Target="slides/slide111.xml"/><Relationship Id="rId237" Type="http://schemas.openxmlformats.org/officeDocument/2006/relationships/slide" Target="slides/slide232.xml"/><Relationship Id="rId115" Type="http://schemas.openxmlformats.org/officeDocument/2006/relationships/slide" Target="slides/slide110.xml"/><Relationship Id="rId236" Type="http://schemas.openxmlformats.org/officeDocument/2006/relationships/slide" Target="slides/slide231.xml"/><Relationship Id="rId119" Type="http://schemas.openxmlformats.org/officeDocument/2006/relationships/slide" Target="slides/slide114.xml"/><Relationship Id="rId110" Type="http://schemas.openxmlformats.org/officeDocument/2006/relationships/slide" Target="slides/slide105.xml"/><Relationship Id="rId231" Type="http://schemas.openxmlformats.org/officeDocument/2006/relationships/slide" Target="slides/slide226.xml"/><Relationship Id="rId230" Type="http://schemas.openxmlformats.org/officeDocument/2006/relationships/slide" Target="slides/slide225.xml"/><Relationship Id="rId114" Type="http://schemas.openxmlformats.org/officeDocument/2006/relationships/slide" Target="slides/slide109.xml"/><Relationship Id="rId235" Type="http://schemas.openxmlformats.org/officeDocument/2006/relationships/slide" Target="slides/slide230.xml"/><Relationship Id="rId113" Type="http://schemas.openxmlformats.org/officeDocument/2006/relationships/slide" Target="slides/slide108.xml"/><Relationship Id="rId234" Type="http://schemas.openxmlformats.org/officeDocument/2006/relationships/slide" Target="slides/slide229.xml"/><Relationship Id="rId112" Type="http://schemas.openxmlformats.org/officeDocument/2006/relationships/slide" Target="slides/slide107.xml"/><Relationship Id="rId233" Type="http://schemas.openxmlformats.org/officeDocument/2006/relationships/slide" Target="slides/slide228.xml"/><Relationship Id="rId111" Type="http://schemas.openxmlformats.org/officeDocument/2006/relationships/slide" Target="slides/slide106.xml"/><Relationship Id="rId232" Type="http://schemas.openxmlformats.org/officeDocument/2006/relationships/slide" Target="slides/slide227.xml"/><Relationship Id="rId206" Type="http://schemas.openxmlformats.org/officeDocument/2006/relationships/slide" Target="slides/slide201.xml"/><Relationship Id="rId205" Type="http://schemas.openxmlformats.org/officeDocument/2006/relationships/slide" Target="slides/slide200.xml"/><Relationship Id="rId204" Type="http://schemas.openxmlformats.org/officeDocument/2006/relationships/slide" Target="slides/slide199.xml"/><Relationship Id="rId203" Type="http://schemas.openxmlformats.org/officeDocument/2006/relationships/slide" Target="slides/slide198.xml"/><Relationship Id="rId209" Type="http://schemas.openxmlformats.org/officeDocument/2006/relationships/slide" Target="slides/slide204.xml"/><Relationship Id="rId208" Type="http://schemas.openxmlformats.org/officeDocument/2006/relationships/slide" Target="slides/slide203.xml"/><Relationship Id="rId207" Type="http://schemas.openxmlformats.org/officeDocument/2006/relationships/slide" Target="slides/slide202.xml"/><Relationship Id="rId202" Type="http://schemas.openxmlformats.org/officeDocument/2006/relationships/slide" Target="slides/slide197.xml"/><Relationship Id="rId201" Type="http://schemas.openxmlformats.org/officeDocument/2006/relationships/slide" Target="slides/slide196.xml"/><Relationship Id="rId200"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6bd14010ef_0_14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bd14010ef_0_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c57f5d510f_0_2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c57f5d510f_0_2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c57f5d510f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2c57f5d510f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c57f5d510f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c57f5d510f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c57f5d510f_0_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c57f5d510f_0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c57f5d510f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2c57f5d510f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c57f5d510f_0_8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g2c57f5d510f_0_8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c57f5d510f_0_8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 name="Google Shape;742;g2c57f5d510f_0_8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c57f5d510f_0_8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8" name="Google Shape;748;g2c57f5d510f_0_8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c57f5d510f_0_8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3" name="Google Shape;753;g2c57f5d510f_0_8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c57f5d510f_0_8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2" name="Google Shape;762;g2c57f5d510f_0_8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c57f5d510f_0_8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7" name="Google Shape;767;g2c57f5d510f_0_8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c57f5d510f_0_2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c57f5d510f_0_2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c57f5d510f_0_8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g2c57f5d510f_0_8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c57f5d510f_0_8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2c57f5d510f_0_8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c57f5d510f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5" name="Google Shape;785;g2c57f5d510f_0_8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c57f5d510f_0_9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0" name="Google Shape;790;g2c57f5d510f_0_9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c57f5d510f_0_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6" name="Google Shape;796;g2c57f5d510f_0_9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c57f5d510f_0_9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1" name="Google Shape;801;g2c57f5d510f_0_9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c57f5d510f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g2c57f5d510f_0_9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c57f5d510f_0_9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2" name="Google Shape;812;g2c57f5d510f_0_9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c57f5d510f_0_1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g2c57f5d510f_0_10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c57f5d510f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c57f5d510f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c57f5d510f_0_24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2c57f5d510f_0_24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c57f5d510f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2c57f5d510f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6bd14010ef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26bd14010ef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c57f5d510f_0_1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c57f5d510f_0_1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c57f5d510f_0_1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2c57f5d510f_0_1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c57f5d510f_0_2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2c57f5d510f_0_2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c57f5d510f_0_2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2c57f5d510f_0_2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c57f5d510f_0_15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g2c57f5d510f_0_15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c57f5d510f_0_1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g2c57f5d510f_0_15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c57f5d510f_0_1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c57f5d510f_0_1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c57f5d510f_0_1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c57f5d510f_0_1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c57f5d510f_0_24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2c57f5d510f_0_24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c57f5d510f_0_2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2c57f5d510f_0_2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c57f5d510f_0_2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2c57f5d510f_0_2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c57f5d510f_0_1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2c57f5d510f_0_1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c57f5d510f_0_1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2c57f5d510f_0_1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c57f5d510f_0_1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2c57f5d510f_0_1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c57f5d510f_0_1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2c57f5d510f_0_1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2c57f5d510f_0_2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2c57f5d510f_0_2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c57f5d510f_0_2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2c57f5d510f_0_2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c57f5d510f_0_2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2c57f5d510f_0_2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2c57f5d510f_0_1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2c57f5d510f_0_1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c57f5d510f_0_24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2c57f5d510f_0_24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2c57f5d510f_0_1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2c57f5d510f_0_1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c57f5d510f_0_1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2c57f5d510f_0_1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2c57f5d510f_0_1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2c57f5d510f_0_1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c57f5d510f_0_1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2c57f5d510f_0_1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c57f5d510f_0_1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2c57f5d510f_0_1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2c57f5d510f_0_1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2c57f5d510f_0_1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2c57f5d510f_0_1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2c57f5d510f_0_1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2c57f5d510f_0_1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2c57f5d510f_0_1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c57f5d510f_0_1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2c57f5d510f_0_1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c57f5d510f_0_1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2c57f5d510f_0_1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c57f5d510f_0_24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2c57f5d510f_0_24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2c57f5d510f_0_1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2c57f5d510f_0_1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2c57f5d510f_0_17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0" name="Google Shape;1040;g2c57f5d510f_0_17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2c57f5d510f_0_17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7" name="Google Shape;1047;g2c57f5d510f_0_17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2c57f5d510f_0_1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3" name="Google Shape;1053;g2c57f5d510f_0_17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c57f5d510f_0_17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8" name="Google Shape;1058;g2c57f5d510f_0_17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2c57f5d510f_0_1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5" name="Google Shape;1065;g2c57f5d510f_0_17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2c57f5d510f_0_17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0" name="Google Shape;1070;g2c57f5d510f_0_17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2c57f5d510f_0_1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6" name="Google Shape;1076;g2c57f5d510f_0_17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2c57f5d510f_0_2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2c57f5d510f_0_2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c57f5d510f_0_2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8" name="Google Shape;1088;g2c57f5d510f_0_2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c57f5d510f_0_24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2c57f5d510f_0_24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2c57f5d510f_0_2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2c57f5d510f_0_2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2c57f5d510f_0_2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2c57f5d510f_0_2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2c57f5d510f_0_1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2c57f5d510f_0_1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2c57f5d510f_0_1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2c57f5d510f_0_1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2c57f5d510f_0_1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2c57f5d510f_0_1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2c57f5d510f_0_18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2c57f5d510f_0_1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2c57f5d510f_0_1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2c57f5d510f_0_1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c57f5d510f_0_1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2c57f5d510f_0_1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c57f5d510f_0_1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2c57f5d510f_0_1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2c57f5d510f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2c57f5d510f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57f5d510f_0_24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2c57f5d510f_0_24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c57f5d510f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2c57f5d510f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2c57f5d510f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2c57f5d510f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2c57f5d510f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g2c57f5d510f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c57f5d510f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2c57f5d510f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2c57f5d510f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2c57f5d510f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2c57f5d510f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2c57f5d510f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2c57f5d510f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2c57f5d510f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c57f5d510f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2c57f5d510f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2c57f5d510f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2c57f5d510f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2c57f5d510f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2c57f5d510f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c57f5d510f_0_24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2c57f5d510f_0_24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2c57f5d510f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1" name="Google Shape;1221;g2c57f5d510f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2c57f5d510f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2c57f5d510f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2c57f5d510f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2c57f5d510f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2c57f5d510f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2c57f5d510f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2c57f5d510f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2c57f5d510f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2c57f5d510f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2c57f5d510f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c57f5d510f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2c57f5d510f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c57f5d510f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2c57f5d510f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2c57f5d510f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5" name="Google Shape;1275;g2c57f5d510f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c57f5d510f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2c57f5d510f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c57f5d510f_0_24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2c57f5d510f_0_24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2c57f5d510f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0" name="Google Shape;1290;g2c57f5d510f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2c57f5d510f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2c57f5d510f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2c57f5d510f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2c57f5d510f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c57f5d510f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2c57f5d510f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2c57f5d510f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2c57f5d510f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2c57f5d510f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7" name="Google Shape;1327;g2c57f5d510f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2c57f5d510f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2" name="Google Shape;1332;g2c57f5d510f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2c57f5d510f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8" name="Google Shape;1338;g2c57f5d510f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2c57f5d510f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2c57f5d510f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2c57f5d510f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2c57f5d510f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c57f5d510f_0_2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c57f5d510f_0_2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2c57f5d510f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2c57f5d510f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2c57f5d510f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2c57f5d510f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2c57f5d510f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2c57f5d510f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c57f5d510f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2c57f5d510f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2c57f5d510f_0_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2c57f5d510f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2c57f5d510f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8" name="Google Shape;1388;g2c57f5d510f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2c57f5d510f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4" name="Google Shape;1394;g2c57f5d510f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2c57f5d510f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2" name="Google Shape;1402;g2c57f5d510f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2c57f5d510f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8" name="Google Shape;1408;g2c57f5d510f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2c57f5d510f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2c57f5d510f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c57f5d510f_0_2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c57f5d510f_0_2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g2c57f5d510f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1" name="Google Shape;1421;g2c57f5d510f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2c57f5d510f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0" name="Google Shape;1430;g2c57f5d510f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2c57f5d510f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2c57f5d510f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2c57f5d510f_0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2" name="Google Shape;1442;g2c57f5d510f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2c57f5d510f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2c57f5d510f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2c57f5d510f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4" name="Google Shape;1454;g2c57f5d510f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2c57f5d510f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1" name="Google Shape;1461;g2c57f5d510f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2c57f5d510f_0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7" name="Google Shape;1467;g2c57f5d510f_0_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2c57f5d510f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7" name="Google Shape;1477;g2c57f5d510f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g2c57f5d510f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4" name="Google Shape;1484;g2c57f5d510f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c57f5d510f_0_2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c57f5d510f_0_2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2c57f5d510f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g2c57f5d510f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2c57f5d510f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5" name="Google Shape;1495;g2c57f5d510f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2c57f5d510f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3" name="Google Shape;1503;g2c57f5d510f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2c57f5d510f_0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2c57f5d510f_0_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2c57f5d510f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2c57f5d510f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2c57f5d510f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1" name="Google Shape;1521;g2c57f5d510f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2c57f5d510f_0_10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8" name="Google Shape;1528;g2c57f5d510f_0_10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g2c57f5d510f_0_10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5" name="Google Shape;1535;g2c57f5d510f_0_10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g2c57f5d510f_0_10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0" name="Google Shape;1540;g2c57f5d510f_0_10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2c57f5d510f_0_10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7" name="Google Shape;1547;g2c57f5d510f_0_10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c57f5d510f_0_2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c57f5d510f_0_2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2c57f5d510f_0_10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2" name="Google Shape;1552;g2c57f5d510f_0_10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2c57f5d510f_0_1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8" name="Google Shape;1558;g2c57f5d510f_0_10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2c57f5d510f_0_10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4" name="Google Shape;1564;g2c57f5d510f_0_10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g2c57f5d510f_0_10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9" name="Google Shape;1569;g2c57f5d510f_0_10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2c57f5d510f_0_10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5" name="Google Shape;1575;g2c57f5d510f_0_10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g2c57f5d510f_0_10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1" name="Google Shape;1581;g2c57f5d510f_0_10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2c57f5d510f_0_1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6" name="Google Shape;1586;g2c57f5d510f_0_1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2c57f5d510f_0_1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2" name="Google Shape;1592;g2c57f5d510f_0_1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26bd14010ef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8" name="Google Shape;1598;g26bd14010ef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c57f5d510f_0_25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2c57f5d510f_0_25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c57f5d510f_0_2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c57f5d510f_0_2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c57f5d510f_0_2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c57f5d510f_0_2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c57f5d510f_0_2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c57f5d510f_0_2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c57f5d510f_0_2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c57f5d510f_0_2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c57f5d510f_0_2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c57f5d510f_0_2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c57f5d510f_0_2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c57f5d510f_0_2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c57f5d510f_0_2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c57f5d510f_0_2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c57f5d510f_0_2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c57f5d510f_0_2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c57f5d510f_0_2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c57f5d510f_0_2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c57f5d510f_0_2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c57f5d510f_0_2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c57f5d510f_0_2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c57f5d510f_0_2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c57f5d510f_0_2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c57f5d510f_0_2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c57f5d510f_0_2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c57f5d510f_0_2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c57f5d510f_0_2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c57f5d510f_0_2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c57f5d510f_0_2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c57f5d510f_0_2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c57f5d510f_0_25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2c57f5d510f_0_25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c57f5d510f_0_2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c57f5d510f_0_2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c57f5d510f_0_25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2c57f5d510f_0_25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c57f5d510f_0_26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2c57f5d510f_0_26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c57f5d510f_0_26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2c57f5d510f_0_26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c57f5d510f_0_2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c57f5d510f_0_2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c57f5d510f_0_2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c57f5d510f_0_2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c57f5d510f_0_2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c57f5d510f_0_2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c57f5d510f_0_2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c57f5d510f_0_2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c57f5d510f_0_2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c57f5d510f_0_2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c57f5d510f_0_2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c57f5d510f_0_2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c57f5d510f_0_2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c57f5d510f_0_2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c57f5d510f_0_2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c57f5d510f_0_2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c57f5d510f_0_2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c57f5d510f_0_2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c57f5d510f_0_2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c57f5d510f_0_2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c57f5d510f_0_2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c57f5d510f_0_2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c57f5d510f_0_2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c57f5d510f_0_2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c57f5d510f_0_2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c57f5d510f_0_2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c57f5d510f_0_2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c57f5d510f_0_2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c57f5d510f_0_2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c57f5d510f_0_2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c57f5d510f_0_2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c57f5d510f_0_2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c57f5d510f_0_2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c57f5d510f_0_2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c57f5d510f_0_2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c57f5d510f_0_2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c57f5d510f_0_2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c57f5d510f_0_2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c57f5d510f_0_2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c57f5d510f_0_2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c57f5d510f_0_2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c57f5d510f_0_2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c57f5d510f_0_2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c57f5d510f_0_2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c57f5d510f_0_2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c57f5d510f_0_2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c57f5d510f_0_2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c57f5d510f_0_2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c57f5d510f_0_2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c57f5d510f_0_2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c57f5d510f_0_2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c57f5d510f_0_2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c57f5d510f_0_2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c57f5d510f_0_2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c57f5d510f_0_2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c57f5d510f_0_2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c57f5d510f_0_2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c57f5d510f_0_2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c57f5d510f_0_2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c57f5d510f_0_2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c57f5d510f_0_2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c57f5d510f_0_2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c57f5d510f_0_2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c57f5d510f_0_2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c57f5d510f_0_2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c57f5d510f_0_2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c57f5d510f_0_2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c57f5d510f_0_2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c57f5d510f_0_2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c57f5d510f_0_2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c57f5d510f_0_2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c57f5d510f_0_2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c57f5d510f_0_2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c57f5d510f_0_2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c57f5d510f_0_2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c57f5d510f_0_2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c57f5d510f_0_28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c57f5d510f_0_2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c57f5d510f_0_2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c57f5d510f_0_2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c57f5d510f_0_2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c57f5d510f_0_2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c57f5d510f_0_28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0" name="Google Shape;580;g2c57f5d510f_0_28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c57f5d510f_0_28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2c57f5d510f_0_28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c57f5d510f_0_28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2c57f5d510f_0_28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c57f5d510f_0_2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0" name="Google Shape;600;g2c57f5d510f_0_28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c57f5d510f_0_28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g2c57f5d510f_0_28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c57f5d510f_0_2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g2c57f5d510f_0_28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c57f5d510f_0_2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c57f5d510f_0_2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c57f5d510f_0_2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c57f5d510f_0_2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6bd14010ef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6bd14010ef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c57f5d510f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c57f5d510f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c57f5d510f_0_2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c57f5d510f_0_2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c57f5d510f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c57f5d510f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c57f5d510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c57f5d510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c57f5d510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c57f5d510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c57f5d510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c57f5d510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c57f5d510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c57f5d510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c57f5d510f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c57f5d510f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c57f5d510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c57f5d510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c57f5d510f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c57f5d510f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c57f5d510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c57f5d510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c57f5d510f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c57f5d510f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showMasterSp="0">
  <p:cSld name="TITLE_1">
    <p:bg>
      <p:bgPr>
        <a:solidFill>
          <a:srgbClr val="222222"/>
        </a:solidFill>
      </p:bgPr>
    </p:bg>
    <p:spTree>
      <p:nvGrpSpPr>
        <p:cNvPr id="52" name="Shape 52"/>
        <p:cNvGrpSpPr/>
        <p:nvPr/>
      </p:nvGrpSpPr>
      <p:grpSpPr>
        <a:xfrm>
          <a:off x="0" y="0"/>
          <a:ext cx="0" cy="0"/>
          <a:chOff x="0" y="0"/>
          <a:chExt cx="0" cy="0"/>
        </a:xfrm>
      </p:grpSpPr>
      <p:cxnSp>
        <p:nvCxnSpPr>
          <p:cNvPr id="53" name="Google Shape;53;p13"/>
          <p:cNvCxnSpPr/>
          <p:nvPr/>
        </p:nvCxnSpPr>
        <p:spPr>
          <a:xfrm>
            <a:off x="285750" y="3238500"/>
            <a:ext cx="8572500" cy="0"/>
          </a:xfrm>
          <a:prstGeom prst="straightConnector1">
            <a:avLst/>
          </a:prstGeom>
          <a:noFill/>
          <a:ln cap="flat" cmpd="sng" w="50800">
            <a:solidFill>
              <a:srgbClr val="A6AAA9"/>
            </a:solidFill>
            <a:prstDash val="solid"/>
            <a:miter lim="400000"/>
            <a:headEnd len="sm" w="sm" type="none"/>
            <a:tailEnd len="sm" w="sm" type="none"/>
          </a:ln>
        </p:spPr>
      </p:cxnSp>
      <p:sp>
        <p:nvSpPr>
          <p:cNvPr id="54" name="Google Shape;54;p13"/>
          <p:cNvSpPr txBox="1"/>
          <p:nvPr>
            <p:ph type="title"/>
          </p:nvPr>
        </p:nvSpPr>
        <p:spPr>
          <a:xfrm>
            <a:off x="285750" y="3390900"/>
            <a:ext cx="8572500" cy="1428900"/>
          </a:xfrm>
          <a:prstGeom prst="rect">
            <a:avLst/>
          </a:prstGeom>
          <a:noFill/>
          <a:ln>
            <a:noFill/>
          </a:ln>
        </p:spPr>
        <p:txBody>
          <a:bodyPr anchorCtr="0" anchor="t" bIns="19050" lIns="19050" spcFirstLastPara="1" rIns="19050" wrap="square" tIns="19050">
            <a:normAutofit/>
          </a:bodyPr>
          <a:lstStyle>
            <a:lvl1pPr lvl="0" rtl="0" algn="l">
              <a:lnSpc>
                <a:spcPct val="80000"/>
              </a:lnSpc>
              <a:spcBef>
                <a:spcPts val="0"/>
              </a:spcBef>
              <a:spcAft>
                <a:spcPts val="0"/>
              </a:spcAft>
              <a:buClr>
                <a:schemeClr val="accent1"/>
              </a:buClr>
              <a:buSzPts val="11400"/>
              <a:buFont typeface="Arial"/>
              <a:buNone/>
              <a:defRPr sz="11400"/>
            </a:lvl1pPr>
            <a:lvl2pPr lvl="1" rtl="0" algn="l">
              <a:lnSpc>
                <a:spcPct val="80000"/>
              </a:lnSpc>
              <a:spcBef>
                <a:spcPts val="1500"/>
              </a:spcBef>
              <a:spcAft>
                <a:spcPts val="0"/>
              </a:spcAft>
              <a:buClr>
                <a:schemeClr val="accent1"/>
              </a:buClr>
              <a:buSzPts val="700"/>
              <a:buNone/>
              <a:defRPr/>
            </a:lvl2pPr>
            <a:lvl3pPr lvl="2" rtl="0" algn="l">
              <a:lnSpc>
                <a:spcPct val="80000"/>
              </a:lnSpc>
              <a:spcBef>
                <a:spcPts val="1500"/>
              </a:spcBef>
              <a:spcAft>
                <a:spcPts val="0"/>
              </a:spcAft>
              <a:buClr>
                <a:schemeClr val="accent1"/>
              </a:buClr>
              <a:buSzPts val="700"/>
              <a:buNone/>
              <a:defRPr/>
            </a:lvl3pPr>
            <a:lvl4pPr lvl="3" rtl="0" algn="l">
              <a:lnSpc>
                <a:spcPct val="80000"/>
              </a:lnSpc>
              <a:spcBef>
                <a:spcPts val="1500"/>
              </a:spcBef>
              <a:spcAft>
                <a:spcPts val="0"/>
              </a:spcAft>
              <a:buClr>
                <a:schemeClr val="accent1"/>
              </a:buClr>
              <a:buSzPts val="700"/>
              <a:buNone/>
              <a:defRPr/>
            </a:lvl4pPr>
            <a:lvl5pPr lvl="4" rtl="0" algn="l">
              <a:lnSpc>
                <a:spcPct val="80000"/>
              </a:lnSpc>
              <a:spcBef>
                <a:spcPts val="1500"/>
              </a:spcBef>
              <a:spcAft>
                <a:spcPts val="0"/>
              </a:spcAft>
              <a:buClr>
                <a:schemeClr val="accent1"/>
              </a:buClr>
              <a:buSzPts val="700"/>
              <a:buNone/>
              <a:defRPr/>
            </a:lvl5pPr>
            <a:lvl6pPr lvl="5" rtl="0" algn="l">
              <a:lnSpc>
                <a:spcPct val="80000"/>
              </a:lnSpc>
              <a:spcBef>
                <a:spcPts val="1500"/>
              </a:spcBef>
              <a:spcAft>
                <a:spcPts val="0"/>
              </a:spcAft>
              <a:buClr>
                <a:schemeClr val="accent1"/>
              </a:buClr>
              <a:buSzPts val="700"/>
              <a:buNone/>
              <a:defRPr/>
            </a:lvl6pPr>
            <a:lvl7pPr lvl="6" rtl="0" algn="l">
              <a:lnSpc>
                <a:spcPct val="80000"/>
              </a:lnSpc>
              <a:spcBef>
                <a:spcPts val="1500"/>
              </a:spcBef>
              <a:spcAft>
                <a:spcPts val="0"/>
              </a:spcAft>
              <a:buClr>
                <a:schemeClr val="accent1"/>
              </a:buClr>
              <a:buSzPts val="700"/>
              <a:buNone/>
              <a:defRPr/>
            </a:lvl7pPr>
            <a:lvl8pPr lvl="7" rtl="0" algn="l">
              <a:lnSpc>
                <a:spcPct val="80000"/>
              </a:lnSpc>
              <a:spcBef>
                <a:spcPts val="1500"/>
              </a:spcBef>
              <a:spcAft>
                <a:spcPts val="0"/>
              </a:spcAft>
              <a:buClr>
                <a:schemeClr val="accent1"/>
              </a:buClr>
              <a:buSzPts val="700"/>
              <a:buNone/>
              <a:defRPr/>
            </a:lvl8pPr>
            <a:lvl9pPr lvl="8" rtl="0" algn="l">
              <a:lnSpc>
                <a:spcPct val="80000"/>
              </a:lnSpc>
              <a:spcBef>
                <a:spcPts val="1500"/>
              </a:spcBef>
              <a:spcAft>
                <a:spcPts val="0"/>
              </a:spcAft>
              <a:buClr>
                <a:schemeClr val="accent1"/>
              </a:buClr>
              <a:buSzPts val="700"/>
              <a:buNone/>
              <a:defRPr/>
            </a:lvl9pPr>
          </a:lstStyle>
          <a:p/>
        </p:txBody>
      </p:sp>
      <p:sp>
        <p:nvSpPr>
          <p:cNvPr id="55" name="Google Shape;55;p13"/>
          <p:cNvSpPr txBox="1"/>
          <p:nvPr>
            <p:ph idx="1" type="body"/>
          </p:nvPr>
        </p:nvSpPr>
        <p:spPr>
          <a:xfrm>
            <a:off x="285750" y="2247900"/>
            <a:ext cx="8572500" cy="952500"/>
          </a:xfrm>
          <a:prstGeom prst="rect">
            <a:avLst/>
          </a:prstGeom>
          <a:noFill/>
          <a:ln>
            <a:noFill/>
          </a:ln>
        </p:spPr>
        <p:txBody>
          <a:bodyPr anchorCtr="0" anchor="b" bIns="19050" lIns="19050" spcFirstLastPara="1" rIns="19050" wrap="square" tIns="19050">
            <a:normAutofit/>
          </a:bodyPr>
          <a:lstStyle>
            <a:lvl1pPr indent="-228600" lvl="0" marL="457200" rtl="0" algn="l">
              <a:lnSpc>
                <a:spcPct val="80000"/>
              </a:lnSpc>
              <a:spcBef>
                <a:spcPts val="1200"/>
              </a:spcBef>
              <a:spcAft>
                <a:spcPts val="0"/>
              </a:spcAft>
              <a:buClr>
                <a:srgbClr val="A6AAA9"/>
              </a:buClr>
              <a:buSzPts val="2900"/>
              <a:buFont typeface="Arial"/>
              <a:buNone/>
              <a:defRPr sz="2900" cap="none">
                <a:solidFill>
                  <a:srgbClr val="A6AAA9"/>
                </a:solidFill>
                <a:latin typeface="Arial"/>
                <a:ea typeface="Arial"/>
                <a:cs typeface="Arial"/>
                <a:sym typeface="Arial"/>
              </a:defRPr>
            </a:lvl1pPr>
            <a:lvl2pPr indent="-228600" lvl="1" marL="914400" rtl="0" algn="l">
              <a:lnSpc>
                <a:spcPct val="80000"/>
              </a:lnSpc>
              <a:spcBef>
                <a:spcPts val="1200"/>
              </a:spcBef>
              <a:spcAft>
                <a:spcPts val="0"/>
              </a:spcAft>
              <a:buClr>
                <a:srgbClr val="A6AAA9"/>
              </a:buClr>
              <a:buSzPts val="2900"/>
              <a:buFont typeface="Arial"/>
              <a:buNone/>
              <a:defRPr sz="2900" cap="none">
                <a:solidFill>
                  <a:srgbClr val="A6AAA9"/>
                </a:solidFill>
                <a:latin typeface="Arial"/>
                <a:ea typeface="Arial"/>
                <a:cs typeface="Arial"/>
                <a:sym typeface="Arial"/>
              </a:defRPr>
            </a:lvl2pPr>
            <a:lvl3pPr indent="-228600" lvl="2" marL="1371600" rtl="0" algn="l">
              <a:lnSpc>
                <a:spcPct val="80000"/>
              </a:lnSpc>
              <a:spcBef>
                <a:spcPts val="1200"/>
              </a:spcBef>
              <a:spcAft>
                <a:spcPts val="0"/>
              </a:spcAft>
              <a:buClr>
                <a:srgbClr val="A6AAA9"/>
              </a:buClr>
              <a:buSzPts val="2900"/>
              <a:buFont typeface="Arial"/>
              <a:buNone/>
              <a:defRPr sz="2900" cap="none">
                <a:solidFill>
                  <a:srgbClr val="A6AAA9"/>
                </a:solidFill>
                <a:latin typeface="Arial"/>
                <a:ea typeface="Arial"/>
                <a:cs typeface="Arial"/>
                <a:sym typeface="Arial"/>
              </a:defRPr>
            </a:lvl3pPr>
            <a:lvl4pPr indent="-228600" lvl="3" marL="1828800" rtl="0" algn="l">
              <a:lnSpc>
                <a:spcPct val="80000"/>
              </a:lnSpc>
              <a:spcBef>
                <a:spcPts val="1200"/>
              </a:spcBef>
              <a:spcAft>
                <a:spcPts val="0"/>
              </a:spcAft>
              <a:buClr>
                <a:srgbClr val="A6AAA9"/>
              </a:buClr>
              <a:buSzPts val="2900"/>
              <a:buFont typeface="Arial"/>
              <a:buNone/>
              <a:defRPr sz="2900" cap="none">
                <a:solidFill>
                  <a:srgbClr val="A6AAA9"/>
                </a:solidFill>
                <a:latin typeface="Arial"/>
                <a:ea typeface="Arial"/>
                <a:cs typeface="Arial"/>
                <a:sym typeface="Arial"/>
              </a:defRPr>
            </a:lvl4pPr>
            <a:lvl5pPr indent="-228600" lvl="4" marL="2286000" rtl="0" algn="l">
              <a:lnSpc>
                <a:spcPct val="80000"/>
              </a:lnSpc>
              <a:spcBef>
                <a:spcPts val="1200"/>
              </a:spcBef>
              <a:spcAft>
                <a:spcPts val="0"/>
              </a:spcAft>
              <a:buClr>
                <a:srgbClr val="A6AAA9"/>
              </a:buClr>
              <a:buSzPts val="2900"/>
              <a:buFont typeface="Arial"/>
              <a:buNone/>
              <a:defRPr sz="2900" cap="none">
                <a:solidFill>
                  <a:srgbClr val="A6AAA9"/>
                </a:solidFill>
                <a:latin typeface="Arial"/>
                <a:ea typeface="Arial"/>
                <a:cs typeface="Arial"/>
                <a:sym typeface="Arial"/>
              </a:defRPr>
            </a:lvl5pPr>
            <a:lvl6pPr indent="-273050" lvl="5" marL="2743200" rtl="0" algn="l">
              <a:lnSpc>
                <a:spcPct val="100000"/>
              </a:lnSpc>
              <a:spcBef>
                <a:spcPts val="1500"/>
              </a:spcBef>
              <a:spcAft>
                <a:spcPts val="0"/>
              </a:spcAft>
              <a:buSzPts val="700"/>
              <a:buChar char="■"/>
              <a:defRPr/>
            </a:lvl6pPr>
            <a:lvl7pPr indent="-273050" lvl="6" marL="3200400" rtl="0" algn="l">
              <a:lnSpc>
                <a:spcPct val="100000"/>
              </a:lnSpc>
              <a:spcBef>
                <a:spcPts val="1500"/>
              </a:spcBef>
              <a:spcAft>
                <a:spcPts val="0"/>
              </a:spcAft>
              <a:buSzPts val="700"/>
              <a:buChar char="●"/>
              <a:defRPr/>
            </a:lvl7pPr>
            <a:lvl8pPr indent="-273050" lvl="7" marL="3657600" rtl="0" algn="l">
              <a:lnSpc>
                <a:spcPct val="100000"/>
              </a:lnSpc>
              <a:spcBef>
                <a:spcPts val="1500"/>
              </a:spcBef>
              <a:spcAft>
                <a:spcPts val="0"/>
              </a:spcAft>
              <a:buSzPts val="700"/>
              <a:buChar char="○"/>
              <a:defRPr/>
            </a:lvl8pPr>
            <a:lvl9pPr indent="-273050" lvl="8" marL="4114800" rtl="0" algn="l">
              <a:lnSpc>
                <a:spcPct val="100000"/>
              </a:lnSpc>
              <a:spcBef>
                <a:spcPts val="1500"/>
              </a:spcBef>
              <a:spcAft>
                <a:spcPts val="0"/>
              </a:spcAft>
              <a:buSzPts val="700"/>
              <a:buChar char="■"/>
              <a:defRPr/>
            </a:lvl9pPr>
          </a:lstStyle>
          <a:p/>
        </p:txBody>
      </p:sp>
      <p:sp>
        <p:nvSpPr>
          <p:cNvPr id="56" name="Google Shape;56;p13"/>
          <p:cNvSpPr txBox="1"/>
          <p:nvPr>
            <p:ph idx="12" type="sldNum"/>
          </p:nvPr>
        </p:nvSpPr>
        <p:spPr>
          <a:xfrm>
            <a:off x="8648700" y="228600"/>
            <a:ext cx="207600" cy="210900"/>
          </a:xfrm>
          <a:prstGeom prst="rect">
            <a:avLst/>
          </a:prstGeom>
          <a:noFill/>
          <a:ln>
            <a:noFill/>
          </a:ln>
        </p:spPr>
        <p:txBody>
          <a:bodyPr anchorCtr="0" anchor="t" bIns="19050" lIns="19050" spcFirstLastPara="1" rIns="19050" wrap="square" tIns="19050">
            <a:spAutoFit/>
          </a:bodyPr>
          <a:lstStyle>
            <a:lvl1pPr indent="0" lvl="0" marL="0" rtl="0" algn="r">
              <a:lnSpc>
                <a:spcPct val="80000"/>
              </a:lnSpc>
              <a:spcBef>
                <a:spcPts val="0"/>
              </a:spcBef>
              <a:spcAft>
                <a:spcPts val="0"/>
              </a:spcAft>
              <a:buClr>
                <a:srgbClr val="838787"/>
              </a:buClr>
              <a:buSzPts val="1400"/>
              <a:buFont typeface="Arial"/>
              <a:buNone/>
              <a:defRPr sz="1400">
                <a:latin typeface="Arial"/>
                <a:ea typeface="Arial"/>
                <a:cs typeface="Arial"/>
                <a:sym typeface="Arial"/>
              </a:defRPr>
            </a:lvl1pPr>
            <a:lvl2pPr indent="0" lvl="1" marL="0" rtl="0" algn="r">
              <a:lnSpc>
                <a:spcPct val="80000"/>
              </a:lnSpc>
              <a:spcBef>
                <a:spcPts val="0"/>
              </a:spcBef>
              <a:spcAft>
                <a:spcPts val="0"/>
              </a:spcAft>
              <a:buClr>
                <a:srgbClr val="838787"/>
              </a:buClr>
              <a:buSzPts val="1400"/>
              <a:buFont typeface="Arial"/>
              <a:buNone/>
              <a:defRPr sz="1400">
                <a:latin typeface="Arial"/>
                <a:ea typeface="Arial"/>
                <a:cs typeface="Arial"/>
                <a:sym typeface="Arial"/>
              </a:defRPr>
            </a:lvl2pPr>
            <a:lvl3pPr indent="0" lvl="2" marL="0" rtl="0" algn="r">
              <a:lnSpc>
                <a:spcPct val="80000"/>
              </a:lnSpc>
              <a:spcBef>
                <a:spcPts val="0"/>
              </a:spcBef>
              <a:spcAft>
                <a:spcPts val="0"/>
              </a:spcAft>
              <a:buClr>
                <a:srgbClr val="838787"/>
              </a:buClr>
              <a:buSzPts val="1400"/>
              <a:buFont typeface="Arial"/>
              <a:buNone/>
              <a:defRPr sz="1400">
                <a:latin typeface="Arial"/>
                <a:ea typeface="Arial"/>
                <a:cs typeface="Arial"/>
                <a:sym typeface="Arial"/>
              </a:defRPr>
            </a:lvl3pPr>
            <a:lvl4pPr indent="0" lvl="3" marL="0" rtl="0" algn="r">
              <a:lnSpc>
                <a:spcPct val="80000"/>
              </a:lnSpc>
              <a:spcBef>
                <a:spcPts val="0"/>
              </a:spcBef>
              <a:spcAft>
                <a:spcPts val="0"/>
              </a:spcAft>
              <a:buClr>
                <a:srgbClr val="838787"/>
              </a:buClr>
              <a:buSzPts val="1400"/>
              <a:buFont typeface="Arial"/>
              <a:buNone/>
              <a:defRPr sz="1400">
                <a:latin typeface="Arial"/>
                <a:ea typeface="Arial"/>
                <a:cs typeface="Arial"/>
                <a:sym typeface="Arial"/>
              </a:defRPr>
            </a:lvl4pPr>
            <a:lvl5pPr indent="0" lvl="4" marL="0" rtl="0" algn="r">
              <a:lnSpc>
                <a:spcPct val="80000"/>
              </a:lnSpc>
              <a:spcBef>
                <a:spcPts val="0"/>
              </a:spcBef>
              <a:spcAft>
                <a:spcPts val="0"/>
              </a:spcAft>
              <a:buClr>
                <a:srgbClr val="838787"/>
              </a:buClr>
              <a:buSzPts val="1400"/>
              <a:buFont typeface="Arial"/>
              <a:buNone/>
              <a:defRPr sz="1400">
                <a:latin typeface="Arial"/>
                <a:ea typeface="Arial"/>
                <a:cs typeface="Arial"/>
                <a:sym typeface="Arial"/>
              </a:defRPr>
            </a:lvl5pPr>
            <a:lvl6pPr indent="0" lvl="5" marL="0" rtl="0" algn="r">
              <a:lnSpc>
                <a:spcPct val="80000"/>
              </a:lnSpc>
              <a:spcBef>
                <a:spcPts val="0"/>
              </a:spcBef>
              <a:spcAft>
                <a:spcPts val="0"/>
              </a:spcAft>
              <a:buClr>
                <a:srgbClr val="838787"/>
              </a:buClr>
              <a:buSzPts val="1400"/>
              <a:buFont typeface="Arial"/>
              <a:buNone/>
              <a:defRPr sz="1400">
                <a:latin typeface="Arial"/>
                <a:ea typeface="Arial"/>
                <a:cs typeface="Arial"/>
                <a:sym typeface="Arial"/>
              </a:defRPr>
            </a:lvl6pPr>
            <a:lvl7pPr indent="0" lvl="6" marL="0" rtl="0" algn="r">
              <a:lnSpc>
                <a:spcPct val="80000"/>
              </a:lnSpc>
              <a:spcBef>
                <a:spcPts val="0"/>
              </a:spcBef>
              <a:spcAft>
                <a:spcPts val="0"/>
              </a:spcAft>
              <a:buClr>
                <a:srgbClr val="838787"/>
              </a:buClr>
              <a:buSzPts val="1400"/>
              <a:buFont typeface="Arial"/>
              <a:buNone/>
              <a:defRPr sz="1400">
                <a:latin typeface="Arial"/>
                <a:ea typeface="Arial"/>
                <a:cs typeface="Arial"/>
                <a:sym typeface="Arial"/>
              </a:defRPr>
            </a:lvl7pPr>
            <a:lvl8pPr indent="0" lvl="7" marL="0" rtl="0" algn="r">
              <a:lnSpc>
                <a:spcPct val="80000"/>
              </a:lnSpc>
              <a:spcBef>
                <a:spcPts val="0"/>
              </a:spcBef>
              <a:spcAft>
                <a:spcPts val="0"/>
              </a:spcAft>
              <a:buClr>
                <a:srgbClr val="838787"/>
              </a:buClr>
              <a:buSzPts val="1400"/>
              <a:buFont typeface="Arial"/>
              <a:buNone/>
              <a:defRPr sz="1400">
                <a:latin typeface="Arial"/>
                <a:ea typeface="Arial"/>
                <a:cs typeface="Arial"/>
                <a:sym typeface="Arial"/>
              </a:defRPr>
            </a:lvl8pPr>
            <a:lvl9pPr indent="0" lvl="8" marL="0" rtl="0" algn="r">
              <a:lnSpc>
                <a:spcPct val="80000"/>
              </a:lnSpc>
              <a:spcBef>
                <a:spcPts val="0"/>
              </a:spcBef>
              <a:spcAft>
                <a:spcPts val="0"/>
              </a:spcAft>
              <a:buClr>
                <a:srgbClr val="838787"/>
              </a:buClr>
              <a:buSzPts val="1400"/>
              <a:buFont typeface="Arial"/>
              <a:buNone/>
              <a:defRPr sz="14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latin typeface="Proxima Nova"/>
              <a:ea typeface="Proxima Nova"/>
              <a:cs typeface="Proxima Nova"/>
              <a:sym typeface="Proxima Nov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image" Target="../media/image46.png"/><Relationship Id="rId4" Type="http://schemas.openxmlformats.org/officeDocument/2006/relationships/image" Target="../media/image4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 Id="rId3" Type="http://schemas.openxmlformats.org/officeDocument/2006/relationships/image" Target="../media/image4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1.jpg"/><Relationship Id="rId4" Type="http://schemas.openxmlformats.org/officeDocument/2006/relationships/image" Target="../media/image6.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8.jpg"/><Relationship Id="rId4" Type="http://schemas.openxmlformats.org/officeDocument/2006/relationships/image" Target="../media/image4.jpg"/><Relationship Id="rId5" Type="http://schemas.openxmlformats.org/officeDocument/2006/relationships/image" Target="../media/image7.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 Id="rId3" Type="http://schemas.openxmlformats.org/officeDocument/2006/relationships/image" Target="../media/image3.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 Id="rId3" Type="http://schemas.openxmlformats.org/officeDocument/2006/relationships/image" Target="../media/image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9.xml"/><Relationship Id="rId3" Type="http://schemas.openxmlformats.org/officeDocument/2006/relationships/image" Target="../media/image1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2.xml"/><Relationship Id="rId3" Type="http://schemas.openxmlformats.org/officeDocument/2006/relationships/image" Target="../media/image8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6.xml"/><Relationship Id="rId3" Type="http://schemas.openxmlformats.org/officeDocument/2006/relationships/image" Target="../media/image2.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9.xml"/><Relationship Id="rId3"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6.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1.xml"/><Relationship Id="rId3" Type="http://schemas.openxmlformats.org/officeDocument/2006/relationships/image" Target="../media/image5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4.xml"/><Relationship Id="rId3" Type="http://schemas.openxmlformats.org/officeDocument/2006/relationships/image" Target="../media/image1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6.xml"/><Relationship Id="rId3" Type="http://schemas.openxmlformats.org/officeDocument/2006/relationships/image" Target="../media/image3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8.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8.xml"/><Relationship Id="rId3" Type="http://schemas.openxmlformats.org/officeDocument/2006/relationships/image" Target="../media/image5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9.xml"/><Relationship Id="rId3"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4.jpg"/><Relationship Id="rId5" Type="http://schemas.openxmlformats.org/officeDocument/2006/relationships/image" Target="../media/image7.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0.xml"/><Relationship Id="rId3" Type="http://schemas.openxmlformats.org/officeDocument/2006/relationships/image" Target="../media/image50.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1.xml"/><Relationship Id="rId3" Type="http://schemas.openxmlformats.org/officeDocument/2006/relationships/image" Target="../media/image11.png"/><Relationship Id="rId4" Type="http://schemas.openxmlformats.org/officeDocument/2006/relationships/image" Target="../media/image1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2.xml"/><Relationship Id="rId3" Type="http://schemas.openxmlformats.org/officeDocument/2006/relationships/image" Target="../media/image1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 Id="rId3" Type="http://schemas.openxmlformats.org/officeDocument/2006/relationships/image" Target="../media/image1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4.xml"/><Relationship Id="rId3" Type="http://schemas.openxmlformats.org/officeDocument/2006/relationships/image" Target="../media/image49.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5.xml"/><Relationship Id="rId3" Type="http://schemas.openxmlformats.org/officeDocument/2006/relationships/image" Target="../media/image60.jpg"/><Relationship Id="rId4" Type="http://schemas.openxmlformats.org/officeDocument/2006/relationships/image" Target="../media/image2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6.xml"/><Relationship Id="rId3" Type="http://schemas.openxmlformats.org/officeDocument/2006/relationships/image" Target="../media/image2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7.xml"/><Relationship Id="rId3" Type="http://schemas.openxmlformats.org/officeDocument/2006/relationships/image" Target="../media/image60.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8.xml"/><Relationship Id="rId3" Type="http://schemas.openxmlformats.org/officeDocument/2006/relationships/image" Target="../media/image79.jpg"/><Relationship Id="rId4" Type="http://schemas.openxmlformats.org/officeDocument/2006/relationships/image" Target="../media/image60.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0.xml"/><Relationship Id="rId3" Type="http://schemas.openxmlformats.org/officeDocument/2006/relationships/image" Target="../media/image51.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1.xml"/><Relationship Id="rId3" Type="http://schemas.openxmlformats.org/officeDocument/2006/relationships/image" Target="../media/image26.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 Id="rId3" Type="http://schemas.openxmlformats.org/officeDocument/2006/relationships/image" Target="../media/image2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4.xml"/><Relationship Id="rId3" Type="http://schemas.openxmlformats.org/officeDocument/2006/relationships/image" Target="../media/image19.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8.xml"/><Relationship Id="rId3" Type="http://schemas.openxmlformats.org/officeDocument/2006/relationships/image" Target="../media/image32.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9.xml"/><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0.xml"/><Relationship Id="rId3" Type="http://schemas.openxmlformats.org/officeDocument/2006/relationships/image" Target="../media/image35.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1.xml"/><Relationship Id="rId3" Type="http://schemas.openxmlformats.org/officeDocument/2006/relationships/image" Target="../media/image6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6.xml"/><Relationship Id="rId3" Type="http://schemas.openxmlformats.org/officeDocument/2006/relationships/image" Target="../media/image30.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7.xml"/><Relationship Id="rId3" Type="http://schemas.openxmlformats.org/officeDocument/2006/relationships/image" Target="../media/image62.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4.xml"/><Relationship Id="rId3" Type="http://schemas.openxmlformats.org/officeDocument/2006/relationships/image" Target="../media/image28.png"/><Relationship Id="rId4" Type="http://schemas.openxmlformats.org/officeDocument/2006/relationships/image" Target="../media/image20.jp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5.xml"/><Relationship Id="rId3" Type="http://schemas.openxmlformats.org/officeDocument/2006/relationships/image" Target="../media/image59.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7.xml"/><Relationship Id="rId3" Type="http://schemas.openxmlformats.org/officeDocument/2006/relationships/image" Target="../media/image3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0.xml"/><Relationship Id="rId3" Type="http://schemas.openxmlformats.org/officeDocument/2006/relationships/image" Target="../media/image38.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2.xml"/><Relationship Id="rId3" Type="http://schemas.openxmlformats.org/officeDocument/2006/relationships/image" Target="../media/image29.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3.xml"/><Relationship Id="rId3" Type="http://schemas.openxmlformats.org/officeDocument/2006/relationships/image" Target="../media/image29.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4.xml"/><Relationship Id="rId3" Type="http://schemas.openxmlformats.org/officeDocument/2006/relationships/image" Target="../media/image58.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8.xml"/><Relationship Id="rId3" Type="http://schemas.openxmlformats.org/officeDocument/2006/relationships/image" Target="../media/image64.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9.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0.xml"/><Relationship Id="rId3" Type="http://schemas.openxmlformats.org/officeDocument/2006/relationships/image" Target="../media/image37.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1.xml"/><Relationship Id="rId3" Type="http://schemas.openxmlformats.org/officeDocument/2006/relationships/image" Target="../media/image61.png"/><Relationship Id="rId4" Type="http://schemas.openxmlformats.org/officeDocument/2006/relationships/image" Target="../media/image65.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3.xml"/><Relationship Id="rId3" Type="http://schemas.openxmlformats.org/officeDocument/2006/relationships/image" Target="../media/image63.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8.xml"/><Relationship Id="rId3" Type="http://schemas.openxmlformats.org/officeDocument/2006/relationships/image" Target="../media/image53.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0.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4.xml"/><Relationship Id="rId3" Type="http://schemas.openxmlformats.org/officeDocument/2006/relationships/image" Target="../media/image82.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6.xml"/><Relationship Id="rId3" Type="http://schemas.openxmlformats.org/officeDocument/2006/relationships/image" Target="../media/image39.png"/><Relationship Id="rId4" Type="http://schemas.openxmlformats.org/officeDocument/2006/relationships/image" Target="../media/image81.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8.xml"/><Relationship Id="rId3" Type="http://schemas.openxmlformats.org/officeDocument/2006/relationships/image" Target="../media/image72.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0.xml"/><Relationship Id="rId3" Type="http://schemas.openxmlformats.org/officeDocument/2006/relationships/image" Target="../media/image78.png"/><Relationship Id="rId4" Type="http://schemas.openxmlformats.org/officeDocument/2006/relationships/image" Target="../media/image57.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7.xml"/><Relationship Id="rId3" Type="http://schemas.openxmlformats.org/officeDocument/2006/relationships/image" Target="../media/image73.jpg"/><Relationship Id="rId4" Type="http://schemas.openxmlformats.org/officeDocument/2006/relationships/image" Target="../media/image70.jpg"/><Relationship Id="rId5" Type="http://schemas.openxmlformats.org/officeDocument/2006/relationships/image" Target="../media/image71.jpg"/><Relationship Id="rId6" Type="http://schemas.openxmlformats.org/officeDocument/2006/relationships/image" Target="../media/image75.jp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8.xml"/><Relationship Id="rId3" Type="http://schemas.openxmlformats.org/officeDocument/2006/relationships/image" Target="../media/image43.jp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9.xml"/><Relationship Id="rId3"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80.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1.xml"/><Relationship Id="rId3" Type="http://schemas.openxmlformats.org/officeDocument/2006/relationships/image" Target="../media/image69.png"/><Relationship Id="rId4" Type="http://schemas.openxmlformats.org/officeDocument/2006/relationships/image" Target="../media/image77.jpg"/><Relationship Id="rId5" Type="http://schemas.openxmlformats.org/officeDocument/2006/relationships/image" Target="../media/image68.jp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6.xml"/><Relationship Id="rId3" Type="http://schemas.openxmlformats.org/officeDocument/2006/relationships/image" Target="../media/image40.jp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8.xml"/><Relationship Id="rId3" Type="http://schemas.openxmlformats.org/officeDocument/2006/relationships/image" Target="../media/image47.jp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1.xml"/><Relationship Id="rId3" Type="http://schemas.openxmlformats.org/officeDocument/2006/relationships/image" Target="../media/image34.jpg"/><Relationship Id="rId4" Type="http://schemas.openxmlformats.org/officeDocument/2006/relationships/image" Target="../media/image36.jp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4.xml"/><Relationship Id="rId3" Type="http://schemas.openxmlformats.org/officeDocument/2006/relationships/image" Target="../media/image45.jpg"/><Relationship Id="rId4" Type="http://schemas.openxmlformats.org/officeDocument/2006/relationships/image" Target="../media/image41.jp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7.xml"/><Relationship Id="rId3" Type="http://schemas.openxmlformats.org/officeDocument/2006/relationships/image" Target="../media/image74.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1.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60.jp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6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28.png"/><Relationship Id="rId4" Type="http://schemas.openxmlformats.org/officeDocument/2006/relationships/image" Target="../media/image2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3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2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5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8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39.png"/><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8.png"/><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4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 Id="rId3" Type="http://schemas.openxmlformats.org/officeDocument/2006/relationships/image" Target="../media/image4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4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4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34.jpg"/><Relationship Id="rId4" Type="http://schemas.openxmlformats.org/officeDocument/2006/relationships/image" Target="../media/image3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45.jpg"/><Relationship Id="rId4" Type="http://schemas.openxmlformats.org/officeDocument/2006/relationships/image" Target="../media/image4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ikea.today/tag/jon-karlsson/"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2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hyperlink" Target="http://ikea.today/tag/jon-karlsson/"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idx="4294967295" type="ctrTitle"/>
          </p:nvPr>
        </p:nvSpPr>
        <p:spPr>
          <a:xfrm>
            <a:off x="285750" y="3390900"/>
            <a:ext cx="8572500" cy="1569300"/>
          </a:xfrm>
          <a:prstGeom prst="rect">
            <a:avLst/>
          </a:prstGeom>
          <a:noFill/>
          <a:ln>
            <a:noFill/>
          </a:ln>
        </p:spPr>
        <p:txBody>
          <a:bodyPr anchorCtr="0" anchor="t" bIns="19050" lIns="19050" spcFirstLastPara="1" rIns="19050" wrap="square" tIns="19050">
            <a:noAutofit/>
          </a:bodyPr>
          <a:lstStyle/>
          <a:p>
            <a:pPr indent="0" lvl="0" marL="0" marR="0" rtl="0" algn="l">
              <a:lnSpc>
                <a:spcPct val="80000"/>
              </a:lnSpc>
              <a:spcBef>
                <a:spcPts val="0"/>
              </a:spcBef>
              <a:spcAft>
                <a:spcPts val="0"/>
              </a:spcAft>
              <a:buClr>
                <a:schemeClr val="accent1"/>
              </a:buClr>
              <a:buSzPts val="9800"/>
              <a:buFont typeface="Arial"/>
              <a:buNone/>
            </a:pPr>
            <a:r>
              <a:t/>
            </a:r>
            <a:endParaRPr b="1" sz="3600">
              <a:latin typeface="Oswald"/>
              <a:ea typeface="Oswald"/>
              <a:cs typeface="Oswald"/>
              <a:sym typeface="Oswald"/>
            </a:endParaRPr>
          </a:p>
          <a:p>
            <a:pPr indent="0" lvl="0" marL="0" marR="0" rtl="0" algn="ctr">
              <a:lnSpc>
                <a:spcPct val="80000"/>
              </a:lnSpc>
              <a:spcBef>
                <a:spcPts val="0"/>
              </a:spcBef>
              <a:spcAft>
                <a:spcPts val="0"/>
              </a:spcAft>
              <a:buClr>
                <a:schemeClr val="accent1"/>
              </a:buClr>
              <a:buSzPts val="9800"/>
              <a:buFont typeface="Arial"/>
              <a:buNone/>
            </a:pPr>
            <a:r>
              <a:rPr b="1" i="0" lang="en" sz="3600" u="none" cap="none" strike="noStrike">
                <a:solidFill>
                  <a:srgbClr val="FFFF00"/>
                </a:solidFill>
                <a:latin typeface="Oswald"/>
                <a:ea typeface="Oswald"/>
                <a:cs typeface="Oswald"/>
                <a:sym typeface="Oswald"/>
              </a:rPr>
              <a:t>THE 2024 EDITION</a:t>
            </a:r>
            <a:endParaRPr b="1" sz="3600">
              <a:solidFill>
                <a:srgbClr val="FFFF00"/>
              </a:solidFill>
              <a:latin typeface="Oswald"/>
              <a:ea typeface="Oswald"/>
              <a:cs typeface="Oswald"/>
              <a:sym typeface="Oswald"/>
            </a:endParaRPr>
          </a:p>
        </p:txBody>
      </p:sp>
      <p:sp>
        <p:nvSpPr>
          <p:cNvPr id="62" name="Google Shape;62;p14"/>
          <p:cNvSpPr txBox="1"/>
          <p:nvPr>
            <p:ph idx="4294967295" type="subTitle"/>
          </p:nvPr>
        </p:nvSpPr>
        <p:spPr>
          <a:xfrm>
            <a:off x="285750" y="365565"/>
            <a:ext cx="8572500" cy="952500"/>
          </a:xfrm>
          <a:prstGeom prst="rect">
            <a:avLst/>
          </a:prstGeom>
          <a:noFill/>
          <a:ln>
            <a:noFill/>
          </a:ln>
        </p:spPr>
        <p:txBody>
          <a:bodyPr anchorCtr="0" anchor="b" bIns="19050" lIns="19050" spcFirstLastPara="1" rIns="19050" wrap="square" tIns="19050">
            <a:normAutofit/>
          </a:bodyPr>
          <a:lstStyle/>
          <a:p>
            <a:pPr indent="0" lvl="0" marL="0" marR="0" rtl="0" algn="ctr">
              <a:lnSpc>
                <a:spcPct val="80000"/>
              </a:lnSpc>
              <a:spcBef>
                <a:spcPts val="0"/>
              </a:spcBef>
              <a:spcAft>
                <a:spcPts val="0"/>
              </a:spcAft>
              <a:buClr>
                <a:srgbClr val="FFFFFF"/>
              </a:buClr>
              <a:buSzPts val="2900"/>
              <a:buFont typeface="Avenir"/>
              <a:buNone/>
            </a:pPr>
            <a:r>
              <a:rPr b="1" i="0" lang="en" sz="2900" u="none" cap="none" strike="noStrike">
                <a:solidFill>
                  <a:srgbClr val="FFFFFF"/>
                </a:solidFill>
                <a:latin typeface="Merriweather"/>
                <a:ea typeface="Merriweather"/>
                <a:cs typeface="Merriweather"/>
                <a:sym typeface="Merriweather"/>
              </a:rPr>
              <a:t>SJU</a:t>
            </a:r>
            <a:r>
              <a:rPr b="0" i="0" lang="en" sz="2900" u="none" cap="none" strike="noStrike">
                <a:solidFill>
                  <a:srgbClr val="FFFFFF"/>
                </a:solidFill>
                <a:latin typeface="Arial"/>
                <a:ea typeface="Arial"/>
                <a:cs typeface="Arial"/>
                <a:sym typeface="Arial"/>
              </a:rPr>
              <a:t> </a:t>
            </a:r>
            <a:r>
              <a:rPr b="1" i="0" lang="en" sz="2900" u="none" cap="none" strike="noStrike">
                <a:solidFill>
                  <a:srgbClr val="FFFFFF"/>
                </a:solidFill>
                <a:latin typeface="Merriweather"/>
                <a:ea typeface="Merriweather"/>
                <a:cs typeface="Merriweather"/>
                <a:sym typeface="Merriweather"/>
              </a:rPr>
              <a:t>QUIZZERS</a:t>
            </a:r>
            <a:endParaRPr b="1">
              <a:latin typeface="Merriweather"/>
              <a:ea typeface="Merriweather"/>
              <a:cs typeface="Merriweather"/>
              <a:sym typeface="Merriweather"/>
            </a:endParaRPr>
          </a:p>
        </p:txBody>
      </p:sp>
      <p:sp>
        <p:nvSpPr>
          <p:cNvPr id="63" name="Google Shape;63;p14"/>
          <p:cNvSpPr txBox="1"/>
          <p:nvPr/>
        </p:nvSpPr>
        <p:spPr>
          <a:xfrm>
            <a:off x="0" y="1681144"/>
            <a:ext cx="9144000" cy="869700"/>
          </a:xfrm>
          <a:prstGeom prst="rect">
            <a:avLst/>
          </a:prstGeom>
          <a:noFill/>
          <a:ln>
            <a:noFill/>
          </a:ln>
        </p:spPr>
        <p:txBody>
          <a:bodyPr anchorCtr="0" anchor="t" bIns="34275" lIns="34275" spcFirstLastPara="1" rIns="34275" wrap="square" tIns="34275">
            <a:spAutoFit/>
          </a:bodyPr>
          <a:lstStyle/>
          <a:p>
            <a:pPr indent="0" lvl="0" marL="0" rtl="0" algn="ctr">
              <a:lnSpc>
                <a:spcPct val="80000"/>
              </a:lnSpc>
              <a:spcBef>
                <a:spcPts val="0"/>
              </a:spcBef>
              <a:spcAft>
                <a:spcPts val="0"/>
              </a:spcAft>
              <a:buNone/>
            </a:pPr>
            <a:r>
              <a:rPr b="1" lang="en" sz="6500">
                <a:solidFill>
                  <a:srgbClr val="FFFF00"/>
                </a:solidFill>
                <a:latin typeface="Oswald"/>
                <a:ea typeface="Oswald"/>
                <a:cs typeface="Oswald"/>
                <a:sym typeface="Oswald"/>
              </a:rPr>
              <a:t>MAGISTER</a:t>
            </a:r>
            <a:endParaRPr b="1" sz="6500">
              <a:solidFill>
                <a:srgbClr val="FFFF00"/>
              </a:solidFill>
              <a:latin typeface="Oswald"/>
              <a:ea typeface="Oswald"/>
              <a:cs typeface="Oswald"/>
              <a:sym typeface="Oswald"/>
            </a:endParaRPr>
          </a:p>
        </p:txBody>
      </p:sp>
      <p:sp>
        <p:nvSpPr>
          <p:cNvPr id="64" name="Google Shape;64;p14"/>
          <p:cNvSpPr txBox="1"/>
          <p:nvPr/>
        </p:nvSpPr>
        <p:spPr>
          <a:xfrm>
            <a:off x="258797" y="2609494"/>
            <a:ext cx="27000" cy="86400"/>
          </a:xfrm>
          <a:prstGeom prst="rect">
            <a:avLst/>
          </a:prstGeom>
          <a:noFill/>
          <a:ln>
            <a:noFill/>
          </a:ln>
        </p:spPr>
        <p:txBody>
          <a:bodyPr anchorCtr="0" anchor="t" bIns="34275" lIns="34275" spcFirstLastPara="1" rIns="34275" wrap="square" tIns="34275">
            <a:noAutofit/>
          </a:bodyPr>
          <a:lstStyle/>
          <a:p>
            <a:pPr indent="0" lvl="0" marL="0" rtl="0" algn="l">
              <a:spcBef>
                <a:spcPts val="0"/>
              </a:spcBef>
              <a:spcAft>
                <a:spcPts val="0"/>
              </a:spcAft>
              <a:buNone/>
            </a:pPr>
            <a:r>
              <a:t/>
            </a:r>
            <a:endParaRPr sz="1800">
              <a:solidFill>
                <a:srgbClr val="838787"/>
              </a:solidFill>
              <a:latin typeface="Avenir"/>
              <a:ea typeface="Avenir"/>
              <a:cs typeface="Avenir"/>
              <a:sym typeface="Avenir"/>
            </a:endParaRPr>
          </a:p>
        </p:txBody>
      </p:sp>
      <p:sp>
        <p:nvSpPr>
          <p:cNvPr id="65" name="Google Shape;65;p14"/>
          <p:cNvSpPr txBox="1"/>
          <p:nvPr/>
        </p:nvSpPr>
        <p:spPr>
          <a:xfrm>
            <a:off x="269578" y="2684972"/>
            <a:ext cx="8572500" cy="474300"/>
          </a:xfrm>
          <a:prstGeom prst="rect">
            <a:avLst/>
          </a:prstGeom>
          <a:noFill/>
          <a:ln>
            <a:noFill/>
          </a:ln>
        </p:spPr>
        <p:txBody>
          <a:bodyPr anchorCtr="0" anchor="t" bIns="34275" lIns="34275" spcFirstLastPara="1" rIns="34275" wrap="square" tIns="34275">
            <a:noAutofit/>
          </a:bodyPr>
          <a:lstStyle/>
          <a:p>
            <a:pPr indent="0" lvl="0" marL="0" rtl="0" algn="ctr">
              <a:lnSpc>
                <a:spcPct val="80000"/>
              </a:lnSpc>
              <a:spcBef>
                <a:spcPts val="0"/>
              </a:spcBef>
              <a:spcAft>
                <a:spcPts val="0"/>
              </a:spcAft>
              <a:buNone/>
            </a:pPr>
            <a:r>
              <a:rPr b="1" lang="en" sz="2900">
                <a:solidFill>
                  <a:srgbClr val="FFFFFF"/>
                </a:solidFill>
                <a:latin typeface="Oswald"/>
                <a:ea typeface="Oswald"/>
                <a:cs typeface="Oswald"/>
                <a:sym typeface="Oswald"/>
              </a:rPr>
              <a:t>AN ANNUAL SOLO QUIZZING CHAMPIONSHIP</a:t>
            </a:r>
            <a:endParaRPr b="1" sz="3600">
              <a:solidFill>
                <a:schemeClr val="accent1"/>
              </a:solidFill>
              <a:latin typeface="Oswald"/>
              <a:ea typeface="Oswald"/>
              <a:cs typeface="Oswald"/>
              <a:sym typeface="Oswald"/>
            </a:endParaRPr>
          </a:p>
          <a:p>
            <a:pPr indent="0" lvl="0" marL="0" rtl="0" algn="l">
              <a:spcBef>
                <a:spcPts val="0"/>
              </a:spcBef>
              <a:spcAft>
                <a:spcPts val="0"/>
              </a:spcAft>
              <a:buNone/>
            </a:pPr>
            <a:r>
              <a:t/>
            </a:r>
            <a:endParaRPr sz="1800">
              <a:solidFill>
                <a:srgbClr val="838787"/>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06.</a:t>
            </a:r>
            <a:endParaRPr>
              <a:solidFill>
                <a:srgbClr val="003462"/>
              </a:solidFill>
            </a:endParaRPr>
          </a:p>
        </p:txBody>
      </p:sp>
      <p:sp>
        <p:nvSpPr>
          <p:cNvPr id="120" name="Google Shape;120;p23"/>
          <p:cNvSpPr txBox="1"/>
          <p:nvPr>
            <p:ph idx="1" type="body"/>
          </p:nvPr>
        </p:nvSpPr>
        <p:spPr>
          <a:xfrm>
            <a:off x="311700" y="1152475"/>
            <a:ext cx="8419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Kirsty Paterson, who has been branded the "sad X" on social media has been shocked by the reaction. “When we took the job we had no idea what we were walking into.” Kirsty said to the BBC that she was able to see the funny side of it now but felt she had to speak out to show the person behind the green wig.</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What infamous event designed by images from AI had brought worldwide fame to an experience inspired by a </a:t>
            </a:r>
            <a:r>
              <a:rPr b="1" lang="en" sz="2400">
                <a:solidFill>
                  <a:srgbClr val="004C7F"/>
                </a:solidFill>
                <a:latin typeface="Oswald"/>
                <a:ea typeface="Oswald"/>
                <a:cs typeface="Oswald"/>
                <a:sym typeface="Oswald"/>
              </a:rPr>
              <a:t>fictional character</a:t>
            </a:r>
            <a:r>
              <a:rPr lang="en" sz="2400">
                <a:solidFill>
                  <a:srgbClr val="004C7F"/>
                </a:solidFill>
                <a:latin typeface="Oswald Medium"/>
                <a:ea typeface="Oswald Medium"/>
                <a:cs typeface="Oswald Medium"/>
                <a:sym typeface="Oswald Medium"/>
              </a:rPr>
              <a:t>?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1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06</a:t>
            </a:r>
            <a:r>
              <a:rPr lang="en">
                <a:solidFill>
                  <a:srgbClr val="003462"/>
                </a:solidFill>
              </a:rPr>
              <a:t>.</a:t>
            </a:r>
            <a:endParaRPr>
              <a:solidFill>
                <a:srgbClr val="003462"/>
              </a:solidFill>
            </a:endParaRPr>
          </a:p>
        </p:txBody>
      </p:sp>
      <p:sp>
        <p:nvSpPr>
          <p:cNvPr id="710" name="Google Shape;710;p113"/>
          <p:cNvSpPr txBox="1"/>
          <p:nvPr>
            <p:ph idx="1" type="body"/>
          </p:nvPr>
        </p:nvSpPr>
        <p:spPr>
          <a:xfrm>
            <a:off x="311700" y="1152475"/>
            <a:ext cx="8419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Kirsty Paterson, who has been branded the "sad X" on social media has been shocked by the reaction. “When we took the job we had no idea what we were walking into.” Kirsty said to the BBC that she was able to see the funny side of it now but felt she had to speak out to show the person behind the green wig.</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What infamous event designed by images from AI had brought worldwide fame to an experience inspired by a </a:t>
            </a:r>
            <a:r>
              <a:rPr b="1" lang="en" sz="2400">
                <a:solidFill>
                  <a:srgbClr val="004C7F"/>
                </a:solidFill>
                <a:latin typeface="Oswald"/>
                <a:ea typeface="Oswald"/>
                <a:cs typeface="Oswald"/>
                <a:sym typeface="Oswald"/>
              </a:rPr>
              <a:t>fictional character</a:t>
            </a:r>
            <a:r>
              <a:rPr lang="en" sz="2400">
                <a:solidFill>
                  <a:srgbClr val="004C7F"/>
                </a:solidFill>
                <a:latin typeface="Oswald Medium"/>
                <a:ea typeface="Oswald Medium"/>
                <a:cs typeface="Oswald Medium"/>
                <a:sym typeface="Oswald Medium"/>
              </a:rPr>
              <a:t>?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1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Willy Wonka Experience</a:t>
            </a:r>
            <a:endParaRPr/>
          </a:p>
        </p:txBody>
      </p:sp>
      <p:sp>
        <p:nvSpPr>
          <p:cNvPr id="716" name="Google Shape;716;p11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717" name="Google Shape;717;p11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18" name="Google Shape;718;p114"/>
          <p:cNvPicPr preferRelativeResize="0"/>
          <p:nvPr/>
        </p:nvPicPr>
        <p:blipFill>
          <a:blip r:embed="rId3">
            <a:alphaModFix/>
          </a:blip>
          <a:stretch>
            <a:fillRect/>
          </a:stretch>
        </p:blipFill>
        <p:spPr>
          <a:xfrm>
            <a:off x="433575" y="1257400"/>
            <a:ext cx="3834026" cy="3206550"/>
          </a:xfrm>
          <a:prstGeom prst="rect">
            <a:avLst/>
          </a:prstGeom>
          <a:noFill/>
          <a:ln>
            <a:noFill/>
          </a:ln>
        </p:spPr>
      </p:pic>
      <p:pic>
        <p:nvPicPr>
          <p:cNvPr id="719" name="Google Shape;719;p114"/>
          <p:cNvPicPr preferRelativeResize="0"/>
          <p:nvPr/>
        </p:nvPicPr>
        <p:blipFill>
          <a:blip r:embed="rId4">
            <a:alphaModFix/>
          </a:blip>
          <a:stretch>
            <a:fillRect/>
          </a:stretch>
        </p:blipFill>
        <p:spPr>
          <a:xfrm>
            <a:off x="4832400" y="1152475"/>
            <a:ext cx="3999900" cy="331147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07</a:t>
            </a:r>
            <a:r>
              <a:rPr lang="en">
                <a:solidFill>
                  <a:srgbClr val="003462"/>
                </a:solidFill>
              </a:rPr>
              <a:t>. One point</a:t>
            </a:r>
            <a:endParaRPr>
              <a:solidFill>
                <a:srgbClr val="003462"/>
              </a:solidFill>
            </a:endParaRPr>
          </a:p>
        </p:txBody>
      </p:sp>
      <p:sp>
        <p:nvSpPr>
          <p:cNvPr id="725" name="Google Shape;725;p11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Of his name, he says his father originally wanted him to be called Ayyadurai, in honour of the two leaders of the Dravidian Self Respect Movement. But at a public meeting in 1953, to condole the death of another world leader, his father declared the name we all now know him by. Identify?</a:t>
            </a:r>
            <a:endParaRPr sz="2400">
              <a:solidFill>
                <a:srgbClr val="004C7F"/>
              </a:solidFill>
              <a:latin typeface="Oswald Medium"/>
              <a:ea typeface="Oswald Medium"/>
              <a:cs typeface="Oswald Medium"/>
              <a:sym typeface="Oswald Medium"/>
            </a:endParaRPr>
          </a:p>
        </p:txBody>
      </p:sp>
      <p:pic>
        <p:nvPicPr>
          <p:cNvPr id="726" name="Google Shape;726;p115"/>
          <p:cNvPicPr preferRelativeResize="0"/>
          <p:nvPr/>
        </p:nvPicPr>
        <p:blipFill>
          <a:blip r:embed="rId3">
            <a:alphaModFix/>
          </a:blip>
          <a:stretch>
            <a:fillRect/>
          </a:stretch>
        </p:blipFill>
        <p:spPr>
          <a:xfrm>
            <a:off x="5569428" y="1017725"/>
            <a:ext cx="2265222" cy="34164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a:t>
            </a:r>
            <a:endParaRPr/>
          </a:p>
        </p:txBody>
      </p:sp>
      <p:sp>
        <p:nvSpPr>
          <p:cNvPr id="732" name="Google Shape;732;p11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M.K Stalin, who was to be named Ayyadurai after “Ayya” Periyar, and Annadurai. </a:t>
            </a:r>
            <a:endParaRPr/>
          </a:p>
          <a:p>
            <a:pPr indent="0" lvl="0" marL="0" rtl="0" algn="l">
              <a:spcBef>
                <a:spcPts val="1200"/>
              </a:spcBef>
              <a:spcAft>
                <a:spcPts val="1200"/>
              </a:spcAft>
              <a:buNone/>
            </a:pPr>
            <a:r>
              <a:rPr lang="en"/>
              <a:t>But M. Karunanidhi was attending a condolence meeting for Joseph Stalin and at this meeting declared his new born son will be called Stalin in honour of the man who resisted Nazis. </a:t>
            </a:r>
            <a:endParaRPr/>
          </a:p>
        </p:txBody>
      </p:sp>
      <p:pic>
        <p:nvPicPr>
          <p:cNvPr id="733" name="Google Shape;733;p116"/>
          <p:cNvPicPr preferRelativeResize="0"/>
          <p:nvPr/>
        </p:nvPicPr>
        <p:blipFill>
          <a:blip r:embed="rId3">
            <a:alphaModFix/>
          </a:blip>
          <a:stretch>
            <a:fillRect/>
          </a:stretch>
        </p:blipFill>
        <p:spPr>
          <a:xfrm>
            <a:off x="4464000" y="1170125"/>
            <a:ext cx="4527600" cy="3138229"/>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17"/>
          <p:cNvSpPr txBox="1"/>
          <p:nvPr>
            <p:ph idx="1" type="body"/>
          </p:nvPr>
        </p:nvSpPr>
        <p:spPr>
          <a:xfrm>
            <a:off x="311700" y="1017725"/>
            <a:ext cx="8370900" cy="3873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In 2009, self-described “guerilla ethnomusicologist” Christopher Kirkley was touring the Sahel and western Africa. Despite the lack of recording studios, he found that the ‘desert blues’ music of people like Abdallah Oumbadougou, Mdou Moctar, El Wali etc., was widely being listened to and shared by people, thanks to a device that was then being widely adopted.</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What devices?</a:t>
            </a:r>
            <a:endParaRPr sz="2000">
              <a:solidFill>
                <a:srgbClr val="004C7F"/>
              </a:solidFill>
              <a:latin typeface="Oswald Medium"/>
              <a:ea typeface="Oswald Medium"/>
              <a:cs typeface="Oswald Medium"/>
              <a:sym typeface="Oswald Medium"/>
            </a:endParaRPr>
          </a:p>
        </p:txBody>
      </p:sp>
      <p:sp>
        <p:nvSpPr>
          <p:cNvPr id="739" name="Google Shape;739;p1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08.</a:t>
            </a:r>
            <a:endParaRPr>
              <a:solidFill>
                <a:srgbClr val="003462"/>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p118"/>
          <p:cNvPicPr preferRelativeResize="0"/>
          <p:nvPr/>
        </p:nvPicPr>
        <p:blipFill rotWithShape="1">
          <a:blip r:embed="rId3">
            <a:alphaModFix/>
          </a:blip>
          <a:srcRect b="0" l="0" r="0" t="0"/>
          <a:stretch/>
        </p:blipFill>
        <p:spPr>
          <a:xfrm>
            <a:off x="464800" y="339600"/>
            <a:ext cx="4464300" cy="4464300"/>
          </a:xfrm>
          <a:prstGeom prst="rect">
            <a:avLst/>
          </a:prstGeom>
          <a:noFill/>
          <a:ln>
            <a:noFill/>
          </a:ln>
        </p:spPr>
      </p:pic>
      <p:pic>
        <p:nvPicPr>
          <p:cNvPr id="745" name="Google Shape;745;p118"/>
          <p:cNvPicPr preferRelativeResize="0"/>
          <p:nvPr/>
        </p:nvPicPr>
        <p:blipFill rotWithShape="1">
          <a:blip r:embed="rId4">
            <a:alphaModFix/>
          </a:blip>
          <a:srcRect b="0" l="0" r="0" t="0"/>
          <a:stretch/>
        </p:blipFill>
        <p:spPr>
          <a:xfrm>
            <a:off x="5097775" y="602600"/>
            <a:ext cx="3848100" cy="393829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19"/>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Cellphones</a:t>
            </a:r>
            <a:endParaRPr sz="2200"/>
          </a:p>
          <a:p>
            <a:pPr indent="0" lvl="0" marL="0" rtl="0" algn="l">
              <a:lnSpc>
                <a:spcPct val="100000"/>
              </a:lnSpc>
              <a:spcBef>
                <a:spcPts val="0"/>
              </a:spcBef>
              <a:spcAft>
                <a:spcPts val="0"/>
              </a:spcAft>
              <a:buSzPts val="3000"/>
              <a:buNone/>
            </a:pPr>
            <a:r>
              <a:t/>
            </a:r>
            <a:endParaRPr sz="2200"/>
          </a:p>
          <a:p>
            <a:pPr indent="0" lvl="0" marL="0" rtl="0" algn="l">
              <a:lnSpc>
                <a:spcPct val="100000"/>
              </a:lnSpc>
              <a:spcBef>
                <a:spcPts val="0"/>
              </a:spcBef>
              <a:spcAft>
                <a:spcPts val="0"/>
              </a:spcAft>
              <a:buSzPts val="3000"/>
              <a:buNone/>
            </a:pPr>
            <a:r>
              <a:t/>
            </a:r>
            <a:endParaRPr sz="2200"/>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09.</a:t>
            </a:r>
            <a:endParaRPr>
              <a:solidFill>
                <a:srgbClr val="003462"/>
              </a:solidFill>
            </a:endParaRPr>
          </a:p>
        </p:txBody>
      </p:sp>
      <p:sp>
        <p:nvSpPr>
          <p:cNvPr id="756" name="Google Shape;756;p120"/>
          <p:cNvSpPr txBox="1"/>
          <p:nvPr>
            <p:ph idx="1" type="body"/>
          </p:nvPr>
        </p:nvSpPr>
        <p:spPr>
          <a:xfrm>
            <a:off x="1104950" y="445025"/>
            <a:ext cx="3999900" cy="9168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1200"/>
              </a:spcAft>
              <a:buSzPts val="1647"/>
              <a:buNone/>
            </a:pPr>
            <a:r>
              <a:rPr lang="en" sz="2400">
                <a:solidFill>
                  <a:srgbClr val="004C7F"/>
                </a:solidFill>
                <a:latin typeface="Oswald Medium"/>
                <a:ea typeface="Oswald Medium"/>
                <a:cs typeface="Oswald Medium"/>
                <a:sym typeface="Oswald Medium"/>
              </a:rPr>
              <a:t>Three modern novels based on which epic?</a:t>
            </a:r>
            <a:endParaRPr sz="2400">
              <a:solidFill>
                <a:srgbClr val="004C7F"/>
              </a:solidFill>
              <a:latin typeface="Oswald Medium"/>
              <a:ea typeface="Oswald Medium"/>
              <a:cs typeface="Oswald Medium"/>
              <a:sym typeface="Oswald Medium"/>
            </a:endParaRPr>
          </a:p>
        </p:txBody>
      </p:sp>
      <p:pic>
        <p:nvPicPr>
          <p:cNvPr id="757" name="Google Shape;757;p120"/>
          <p:cNvPicPr preferRelativeResize="0"/>
          <p:nvPr/>
        </p:nvPicPr>
        <p:blipFill rotWithShape="1">
          <a:blip r:embed="rId3">
            <a:alphaModFix/>
          </a:blip>
          <a:srcRect b="0" l="0" r="0" t="0"/>
          <a:stretch/>
        </p:blipFill>
        <p:spPr>
          <a:xfrm>
            <a:off x="2726650" y="1474890"/>
            <a:ext cx="2271537" cy="3494685"/>
          </a:xfrm>
          <a:prstGeom prst="rect">
            <a:avLst/>
          </a:prstGeom>
          <a:noFill/>
          <a:ln>
            <a:noFill/>
          </a:ln>
        </p:spPr>
      </p:pic>
      <p:pic>
        <p:nvPicPr>
          <p:cNvPr id="758" name="Google Shape;758;p120"/>
          <p:cNvPicPr preferRelativeResize="0"/>
          <p:nvPr/>
        </p:nvPicPr>
        <p:blipFill rotWithShape="1">
          <a:blip r:embed="rId4">
            <a:alphaModFix/>
          </a:blip>
          <a:srcRect b="0" l="0" r="0" t="0"/>
          <a:stretch/>
        </p:blipFill>
        <p:spPr>
          <a:xfrm>
            <a:off x="311699" y="1474900"/>
            <a:ext cx="2206201" cy="3494674"/>
          </a:xfrm>
          <a:prstGeom prst="rect">
            <a:avLst/>
          </a:prstGeom>
          <a:noFill/>
          <a:ln>
            <a:noFill/>
          </a:ln>
        </p:spPr>
      </p:pic>
      <p:pic>
        <p:nvPicPr>
          <p:cNvPr id="759" name="Google Shape;759;p120"/>
          <p:cNvPicPr preferRelativeResize="0"/>
          <p:nvPr/>
        </p:nvPicPr>
        <p:blipFill rotWithShape="1">
          <a:blip r:embed="rId5">
            <a:alphaModFix/>
          </a:blip>
          <a:srcRect b="0" l="0" r="0" t="0"/>
          <a:stretch/>
        </p:blipFill>
        <p:spPr>
          <a:xfrm>
            <a:off x="5326150" y="187200"/>
            <a:ext cx="3066800" cy="47691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121"/>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The Mahabharata</a:t>
            </a:r>
            <a:endParaRPr sz="22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1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10</a:t>
            </a:r>
            <a:r>
              <a:rPr lang="en">
                <a:solidFill>
                  <a:srgbClr val="003462"/>
                </a:solidFill>
              </a:rPr>
              <a:t>.</a:t>
            </a:r>
            <a:endParaRPr>
              <a:solidFill>
                <a:srgbClr val="003462"/>
              </a:solidFill>
            </a:endParaRPr>
          </a:p>
        </p:txBody>
      </p:sp>
      <p:sp>
        <p:nvSpPr>
          <p:cNvPr id="770" name="Google Shape;770;p122"/>
          <p:cNvSpPr txBox="1"/>
          <p:nvPr>
            <p:ph idx="1" type="body"/>
          </p:nvPr>
        </p:nvSpPr>
        <p:spPr>
          <a:xfrm>
            <a:off x="311700" y="1152475"/>
            <a:ext cx="81651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 sz="2400">
                <a:solidFill>
                  <a:srgbClr val="004C7F"/>
                </a:solidFill>
                <a:latin typeface="Oswald Medium"/>
                <a:ea typeface="Oswald Medium"/>
                <a:cs typeface="Oswald Medium"/>
                <a:sym typeface="Oswald Medium"/>
              </a:rPr>
              <a:t>MS Golwalkar, the 2nd chief of the RSS disapproved of the Indian flag saying that “the tricolour would be inauspicious for the Nation, as Hindu religion considers the number 3 to be inauspicious”.</a:t>
            </a:r>
            <a:endParaRPr sz="24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rPr lang="en" sz="2400">
                <a:solidFill>
                  <a:srgbClr val="004C7F"/>
                </a:solidFill>
                <a:latin typeface="Oswald Medium"/>
                <a:ea typeface="Oswald Medium"/>
                <a:cs typeface="Oswald Medium"/>
                <a:sym typeface="Oswald Medium"/>
              </a:rPr>
              <a:t>In response, this titan of the freedom struggle remarked “What to say about a person who does not understand that there are only 3 main gods in Hindu religion - Brahma, Vishnu &amp; Shiva?”</a:t>
            </a:r>
            <a:endParaRPr sz="24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400">
                <a:solidFill>
                  <a:srgbClr val="004C7F"/>
                </a:solidFill>
                <a:latin typeface="Oswald Medium"/>
                <a:ea typeface="Oswald Medium"/>
                <a:cs typeface="Oswald Medium"/>
                <a:sym typeface="Oswald Medium"/>
              </a:rPr>
              <a:t>Who was this person?</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07. One point</a:t>
            </a:r>
            <a:endParaRPr>
              <a:solidFill>
                <a:srgbClr val="003462"/>
              </a:solidFill>
            </a:endParaRPr>
          </a:p>
        </p:txBody>
      </p:sp>
      <p:sp>
        <p:nvSpPr>
          <p:cNvPr id="126" name="Google Shape;126;p2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Of his name, he says his father originally wanted him to be called Ayyadurai, in honour of the two leaders of the Dravidian Self Respect Movement. But at a public meeting in 1953, to condole the death of another world leader, his father declared the name we all now know him by. Identify?</a:t>
            </a:r>
            <a:endParaRPr sz="2400">
              <a:solidFill>
                <a:srgbClr val="004C7F"/>
              </a:solidFill>
              <a:latin typeface="Oswald Medium"/>
              <a:ea typeface="Oswald Medium"/>
              <a:cs typeface="Oswald Medium"/>
              <a:sym typeface="Oswald Medium"/>
            </a:endParaRPr>
          </a:p>
        </p:txBody>
      </p:sp>
      <p:pic>
        <p:nvPicPr>
          <p:cNvPr id="127" name="Google Shape;127;p24"/>
          <p:cNvPicPr preferRelativeResize="0"/>
          <p:nvPr/>
        </p:nvPicPr>
        <p:blipFill>
          <a:blip r:embed="rId3">
            <a:alphaModFix/>
          </a:blip>
          <a:stretch>
            <a:fillRect/>
          </a:stretch>
        </p:blipFill>
        <p:spPr>
          <a:xfrm>
            <a:off x="5569428" y="1017725"/>
            <a:ext cx="2265222" cy="34164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23"/>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Sardar Vallabhbhai Patel</a:t>
            </a:r>
            <a:endParaRPr sz="2200"/>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11</a:t>
            </a:r>
            <a:r>
              <a:rPr lang="en">
                <a:solidFill>
                  <a:srgbClr val="003462"/>
                </a:solidFill>
              </a:rPr>
              <a:t>.</a:t>
            </a:r>
            <a:endParaRPr>
              <a:solidFill>
                <a:srgbClr val="003462"/>
              </a:solidFill>
            </a:endParaRPr>
          </a:p>
        </p:txBody>
      </p:sp>
      <p:sp>
        <p:nvSpPr>
          <p:cNvPr id="781" name="Google Shape;781;p1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514"/>
              <a:buNone/>
            </a:pPr>
            <a:r>
              <a:rPr lang="en" sz="2200">
                <a:solidFill>
                  <a:srgbClr val="004C7F"/>
                </a:solidFill>
                <a:latin typeface="Oswald Medium"/>
                <a:ea typeface="Oswald Medium"/>
                <a:cs typeface="Oswald Medium"/>
                <a:sym typeface="Oswald Medium"/>
              </a:rPr>
              <a:t>Packaged drinking water brand commemorating (!!) a momentous act of civil resistance led by a future law minister of India that occurred 97 years ago in Raigad district, Maharashtra.</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514"/>
              <a:buNone/>
            </a:pPr>
            <a:r>
              <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514"/>
              <a:buNone/>
            </a:pPr>
            <a:r>
              <a:rPr lang="en" sz="2200">
                <a:solidFill>
                  <a:srgbClr val="004C7F"/>
                </a:solidFill>
                <a:latin typeface="Oswald Medium"/>
                <a:ea typeface="Oswald Medium"/>
                <a:cs typeface="Oswald Medium"/>
                <a:sym typeface="Oswald Medium"/>
              </a:rPr>
              <a:t>What incident?</a:t>
            </a:r>
            <a:endParaRPr sz="2200">
              <a:solidFill>
                <a:srgbClr val="004C7F"/>
              </a:solidFill>
              <a:latin typeface="Oswald Medium"/>
              <a:ea typeface="Oswald Medium"/>
              <a:cs typeface="Oswald Medium"/>
              <a:sym typeface="Oswald Medium"/>
            </a:endParaRPr>
          </a:p>
        </p:txBody>
      </p:sp>
      <p:pic>
        <p:nvPicPr>
          <p:cNvPr id="782" name="Google Shape;782;p124"/>
          <p:cNvPicPr preferRelativeResize="0"/>
          <p:nvPr/>
        </p:nvPicPr>
        <p:blipFill rotWithShape="1">
          <a:blip r:embed="rId3">
            <a:alphaModFix/>
          </a:blip>
          <a:srcRect b="0" l="0" r="0" t="0"/>
          <a:stretch/>
        </p:blipFill>
        <p:spPr>
          <a:xfrm>
            <a:off x="5006225" y="380000"/>
            <a:ext cx="3410825" cy="4514599"/>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25"/>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Mahad Satyagraha or the Chavdar Tale Satyagraha</a:t>
            </a:r>
            <a:endParaRPr sz="2200"/>
          </a:p>
          <a:p>
            <a:pPr indent="0" lvl="0" marL="0" rtl="0" algn="l">
              <a:lnSpc>
                <a:spcPct val="100000"/>
              </a:lnSpc>
              <a:spcBef>
                <a:spcPts val="0"/>
              </a:spcBef>
              <a:spcAft>
                <a:spcPts val="0"/>
              </a:spcAft>
              <a:buSzPts val="3000"/>
              <a:buNone/>
            </a:pPr>
            <a:r>
              <a:t/>
            </a:r>
            <a:endParaRPr sz="2200"/>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126"/>
          <p:cNvSpPr txBox="1"/>
          <p:nvPr>
            <p:ph idx="1" type="body"/>
          </p:nvPr>
        </p:nvSpPr>
        <p:spPr>
          <a:xfrm>
            <a:off x="311700" y="858200"/>
            <a:ext cx="8276100" cy="406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One theory says that this happens as these animals use moonlight to navigate &amp; therefore get confused, another that it is because they move in a particular direction to escape danger.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rPr lang="en" sz="2000">
                <a:solidFill>
                  <a:srgbClr val="004C7F"/>
                </a:solidFill>
                <a:latin typeface="Oswald Medium"/>
                <a:ea typeface="Oswald Medium"/>
                <a:cs typeface="Oswald Medium"/>
                <a:sym typeface="Oswald Medium"/>
              </a:rPr>
              <a:t>We now have a more compelling answer: these animals evolved to tilt their back to wherever is brightest; for hundreds of millions of years, this was the night sky, and this behaviour told them which way was up. Humans have changed the environment increasingly, leading to catastrophic results.</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What behaviour, one that refers to an irresistible &amp; dangerous attraction?</a:t>
            </a:r>
            <a:endParaRPr sz="2000">
              <a:solidFill>
                <a:srgbClr val="004C7F"/>
              </a:solidFill>
              <a:latin typeface="Oswald Medium"/>
              <a:ea typeface="Oswald Medium"/>
              <a:cs typeface="Oswald Medium"/>
              <a:sym typeface="Oswald Medium"/>
            </a:endParaRPr>
          </a:p>
        </p:txBody>
      </p:sp>
      <p:sp>
        <p:nvSpPr>
          <p:cNvPr id="793" name="Google Shape;793;p126"/>
          <p:cNvSpPr txBox="1"/>
          <p:nvPr>
            <p:ph type="title"/>
          </p:nvPr>
        </p:nvSpPr>
        <p:spPr>
          <a:xfrm>
            <a:off x="311700" y="212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12</a:t>
            </a:r>
            <a:r>
              <a:rPr lang="en">
                <a:solidFill>
                  <a:srgbClr val="003462"/>
                </a:solidFill>
              </a:rPr>
              <a:t>.</a:t>
            </a:r>
            <a:endParaRPr>
              <a:solidFill>
                <a:srgbClr val="003462"/>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127"/>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Moths/insects being drawn to a flame</a:t>
            </a:r>
            <a:endParaRPr sz="2200"/>
          </a:p>
          <a:p>
            <a:pPr indent="0" lvl="0" marL="0" rtl="0" algn="l">
              <a:lnSpc>
                <a:spcPct val="100000"/>
              </a:lnSpc>
              <a:spcBef>
                <a:spcPts val="0"/>
              </a:spcBef>
              <a:spcAft>
                <a:spcPts val="0"/>
              </a:spcAft>
              <a:buSzPts val="3000"/>
              <a:buNone/>
            </a:pPr>
            <a:r>
              <a:t/>
            </a:r>
            <a:endParaRPr sz="2200"/>
          </a:p>
          <a:p>
            <a:pPr indent="0" lvl="0" marL="0" rtl="0" algn="l">
              <a:lnSpc>
                <a:spcPct val="100000"/>
              </a:lnSpc>
              <a:spcBef>
                <a:spcPts val="0"/>
              </a:spcBef>
              <a:spcAft>
                <a:spcPts val="0"/>
              </a:spcAft>
              <a:buSzPts val="3000"/>
              <a:buNone/>
            </a:pPr>
            <a:r>
              <a:t/>
            </a:r>
            <a:endParaRPr sz="2200"/>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128"/>
          <p:cNvSpPr txBox="1"/>
          <p:nvPr>
            <p:ph idx="1" type="body"/>
          </p:nvPr>
        </p:nvSpPr>
        <p:spPr>
          <a:xfrm>
            <a:off x="311700" y="858200"/>
            <a:ext cx="8382900" cy="406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You will often seen bottles of pink solution in photos of Anti-Corruption Bureau sting operations. ACB officials provide the complainant with currency notes smeared with a colourless powder. When the money has changed hands, ACB officials swoop in and get the corrupt official to dip their fingers in bottles filled with basic sodium carbonate solution. If it turns pink, it proves that the official took the bribe.</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What substance, familiar to all school chemistry students, is used to catch one pink-handed?</a:t>
            </a:r>
            <a:endParaRPr sz="2000">
              <a:solidFill>
                <a:srgbClr val="004C7F"/>
              </a:solidFill>
              <a:latin typeface="Oswald Medium"/>
              <a:ea typeface="Oswald Medium"/>
              <a:cs typeface="Oswald Medium"/>
              <a:sym typeface="Oswald Medium"/>
            </a:endParaRPr>
          </a:p>
        </p:txBody>
      </p:sp>
      <p:sp>
        <p:nvSpPr>
          <p:cNvPr id="804" name="Google Shape;804;p128"/>
          <p:cNvSpPr txBox="1"/>
          <p:nvPr>
            <p:ph type="title"/>
          </p:nvPr>
        </p:nvSpPr>
        <p:spPr>
          <a:xfrm>
            <a:off x="311700" y="212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13.</a:t>
            </a:r>
            <a:endParaRPr>
              <a:solidFill>
                <a:srgbClr val="003462"/>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29"/>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Phenolphthalein (a widely used acid-base indicator)</a:t>
            </a:r>
            <a:endParaRPr sz="2200"/>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30"/>
          <p:cNvSpPr txBox="1"/>
          <p:nvPr>
            <p:ph idx="1" type="body"/>
          </p:nvPr>
        </p:nvSpPr>
        <p:spPr>
          <a:xfrm>
            <a:off x="311700" y="858200"/>
            <a:ext cx="3739200" cy="406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Sergei Krikalev (in photo) and Alexandr Volkvo have been dubbed the “last citizens of the Soviet Union.”</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What did they do, or what happened for them to be described thus?</a:t>
            </a:r>
            <a:endParaRPr sz="2000">
              <a:solidFill>
                <a:srgbClr val="004C7F"/>
              </a:solidFill>
              <a:latin typeface="Oswald Medium"/>
              <a:ea typeface="Oswald Medium"/>
              <a:cs typeface="Oswald Medium"/>
              <a:sym typeface="Oswald Medium"/>
            </a:endParaRPr>
          </a:p>
        </p:txBody>
      </p:sp>
      <p:sp>
        <p:nvSpPr>
          <p:cNvPr id="815" name="Google Shape;815;p130"/>
          <p:cNvSpPr txBox="1"/>
          <p:nvPr>
            <p:ph type="title"/>
          </p:nvPr>
        </p:nvSpPr>
        <p:spPr>
          <a:xfrm>
            <a:off x="311700" y="212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14.</a:t>
            </a:r>
            <a:endParaRPr>
              <a:solidFill>
                <a:srgbClr val="003462"/>
              </a:solidFill>
            </a:endParaRPr>
          </a:p>
        </p:txBody>
      </p:sp>
      <p:pic>
        <p:nvPicPr>
          <p:cNvPr id="816" name="Google Shape;816;p130"/>
          <p:cNvPicPr preferRelativeResize="0"/>
          <p:nvPr/>
        </p:nvPicPr>
        <p:blipFill rotWithShape="1">
          <a:blip r:embed="rId3">
            <a:alphaModFix/>
          </a:blip>
          <a:srcRect b="0" l="0" r="0" t="0"/>
          <a:stretch/>
        </p:blipFill>
        <p:spPr>
          <a:xfrm>
            <a:off x="4124400" y="325250"/>
            <a:ext cx="4648531" cy="47077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31"/>
          <p:cNvSpPr txBox="1"/>
          <p:nvPr>
            <p:ph type="title"/>
          </p:nvPr>
        </p:nvSpPr>
        <p:spPr>
          <a:xfrm>
            <a:off x="311700" y="445025"/>
            <a:ext cx="8520600" cy="3134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Krikalev and Volkov were aboard the Mir space station when the USSR fell apart. </a:t>
            </a:r>
            <a:endParaRPr sz="2200"/>
          </a:p>
          <a:p>
            <a:pPr indent="0" lvl="0" marL="0" rtl="0" algn="l">
              <a:lnSpc>
                <a:spcPct val="100000"/>
              </a:lnSpc>
              <a:spcBef>
                <a:spcPts val="0"/>
              </a:spcBef>
              <a:spcAft>
                <a:spcPts val="0"/>
              </a:spcAft>
              <a:buSzPts val="3000"/>
              <a:buNone/>
            </a:pPr>
            <a:r>
              <a:t/>
            </a:r>
            <a:endParaRPr sz="2200"/>
          </a:p>
          <a:p>
            <a:pPr indent="0" lvl="0" marL="0" rtl="0" algn="l">
              <a:lnSpc>
                <a:spcPct val="100000"/>
              </a:lnSpc>
              <a:spcBef>
                <a:spcPts val="0"/>
              </a:spcBef>
              <a:spcAft>
                <a:spcPts val="0"/>
              </a:spcAft>
              <a:buSzPts val="3000"/>
              <a:buNone/>
            </a:pPr>
            <a:r>
              <a:rPr lang="en" sz="2200"/>
              <a:t>It took a while for equally experienced replacements to be sent up, and for them to be flown down to Earth</a:t>
            </a:r>
            <a:endParaRPr sz="2200"/>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15</a:t>
            </a:r>
            <a:r>
              <a:rPr lang="en">
                <a:solidFill>
                  <a:srgbClr val="003462"/>
                </a:solidFill>
              </a:rPr>
              <a:t>.</a:t>
            </a:r>
            <a:endParaRPr>
              <a:solidFill>
                <a:srgbClr val="003462"/>
              </a:solidFill>
            </a:endParaRPr>
          </a:p>
        </p:txBody>
      </p:sp>
      <p:sp>
        <p:nvSpPr>
          <p:cNvPr id="827" name="Google Shape;827;p132"/>
          <p:cNvSpPr txBox="1"/>
          <p:nvPr>
            <p:ph idx="1" type="body"/>
          </p:nvPr>
        </p:nvSpPr>
        <p:spPr>
          <a:xfrm>
            <a:off x="311700" y="1152475"/>
            <a:ext cx="7725000" cy="126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Connect (one word) the pictures to a Google product that was previously called “Bard”. </a:t>
            </a:r>
            <a:endParaRPr sz="2400">
              <a:solidFill>
                <a:srgbClr val="004C7F"/>
              </a:solidFill>
              <a:latin typeface="Oswald Medium"/>
              <a:ea typeface="Oswald Medium"/>
              <a:cs typeface="Oswald Medium"/>
              <a:sym typeface="Oswald Medium"/>
            </a:endParaRPr>
          </a:p>
        </p:txBody>
      </p:sp>
      <p:pic>
        <p:nvPicPr>
          <p:cNvPr id="828" name="Google Shape;828;p132"/>
          <p:cNvPicPr preferRelativeResize="0"/>
          <p:nvPr/>
        </p:nvPicPr>
        <p:blipFill>
          <a:blip r:embed="rId3">
            <a:alphaModFix/>
          </a:blip>
          <a:stretch>
            <a:fillRect/>
          </a:stretch>
        </p:blipFill>
        <p:spPr>
          <a:xfrm>
            <a:off x="882179" y="2321750"/>
            <a:ext cx="2854800" cy="2141100"/>
          </a:xfrm>
          <a:prstGeom prst="rect">
            <a:avLst/>
          </a:prstGeom>
          <a:noFill/>
          <a:ln>
            <a:noFill/>
          </a:ln>
        </p:spPr>
      </p:pic>
      <p:pic>
        <p:nvPicPr>
          <p:cNvPr id="829" name="Google Shape;829;p132"/>
          <p:cNvPicPr preferRelativeResize="0"/>
          <p:nvPr/>
        </p:nvPicPr>
        <p:blipFill>
          <a:blip r:embed="rId4">
            <a:alphaModFix/>
          </a:blip>
          <a:stretch>
            <a:fillRect/>
          </a:stretch>
        </p:blipFill>
        <p:spPr>
          <a:xfrm>
            <a:off x="4145300" y="2274350"/>
            <a:ext cx="3891399" cy="2188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5"/>
          <p:cNvSpPr txBox="1"/>
          <p:nvPr>
            <p:ph idx="1" type="body"/>
          </p:nvPr>
        </p:nvSpPr>
        <p:spPr>
          <a:xfrm>
            <a:off x="311700" y="1017725"/>
            <a:ext cx="8370900" cy="3873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In 2009, self-described “guerilla ethnomusicologist” Christopher Kirkley was touring the Sahel and western Africa. Despite the lack of recording studios, he found that the ‘desert blues’ music of people like Abdallah Oumbadougou, Mdou Moctar, El Wali etc., was widely being listened to and shared by people, thanks to a device that was then being widely adopted.</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What devices?</a:t>
            </a:r>
            <a:endParaRPr sz="2000">
              <a:solidFill>
                <a:srgbClr val="004C7F"/>
              </a:solidFill>
              <a:latin typeface="Oswald Medium"/>
              <a:ea typeface="Oswald Medium"/>
              <a:cs typeface="Oswald Medium"/>
              <a:sym typeface="Oswald Medium"/>
            </a:endParaRPr>
          </a:p>
        </p:txBody>
      </p:sp>
      <p:sp>
        <p:nvSpPr>
          <p:cNvPr id="133" name="Google Shape;133;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08.</a:t>
            </a:r>
            <a:endParaRPr>
              <a:solidFill>
                <a:srgbClr val="003462"/>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Gemini</a:t>
            </a:r>
            <a:endParaRPr/>
          </a:p>
        </p:txBody>
      </p:sp>
      <p:sp>
        <p:nvSpPr>
          <p:cNvPr id="835" name="Google Shape;835;p1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36" name="Google Shape;836;p1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34"/>
          <p:cNvSpPr txBox="1"/>
          <p:nvPr>
            <p:ph type="title"/>
          </p:nvPr>
        </p:nvSpPr>
        <p:spPr>
          <a:xfrm>
            <a:off x="257775" y="3239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Section Two</a:t>
            </a:r>
            <a:endParaRPr/>
          </a:p>
        </p:txBody>
      </p:sp>
      <p:sp>
        <p:nvSpPr>
          <p:cNvPr id="842" name="Google Shape;842;p134"/>
          <p:cNvSpPr txBox="1"/>
          <p:nvPr/>
        </p:nvSpPr>
        <p:spPr>
          <a:xfrm>
            <a:off x="463675" y="2857500"/>
            <a:ext cx="8162700" cy="19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Rules</a:t>
            </a:r>
            <a:endParaRPr sz="1800">
              <a:solidFill>
                <a:srgbClr val="FFFF00"/>
              </a:solidFill>
              <a:latin typeface="Alfa Slab One"/>
              <a:ea typeface="Alfa Slab One"/>
              <a:cs typeface="Alfa Slab One"/>
              <a:sym typeface="Alfa Slab One"/>
            </a:endParaRPr>
          </a:p>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20 questions x 1 points</a:t>
            </a:r>
            <a:endParaRPr sz="1800">
              <a:solidFill>
                <a:srgbClr val="FFFF00"/>
              </a:solidFill>
              <a:latin typeface="Alfa Slab One"/>
              <a:ea typeface="Alfa Slab One"/>
              <a:cs typeface="Alfa Slab One"/>
              <a:sym typeface="Alfa Slab One"/>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16</a:t>
            </a:r>
            <a:r>
              <a:rPr lang="en">
                <a:solidFill>
                  <a:srgbClr val="003462"/>
                </a:solidFill>
              </a:rPr>
              <a:t>.</a:t>
            </a:r>
            <a:endParaRPr>
              <a:solidFill>
                <a:srgbClr val="003462"/>
              </a:solidFill>
            </a:endParaRPr>
          </a:p>
        </p:txBody>
      </p:sp>
      <p:sp>
        <p:nvSpPr>
          <p:cNvPr id="848" name="Google Shape;848;p135"/>
          <p:cNvSpPr txBox="1"/>
          <p:nvPr>
            <p:ph idx="1" type="body"/>
          </p:nvPr>
        </p:nvSpPr>
        <p:spPr>
          <a:xfrm>
            <a:off x="229375" y="1246550"/>
            <a:ext cx="34749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You could call it a form of social distancing since one of its benefits is disease control.</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What two word term suggesting top level introversion is used for such adaptive behaviour?</a:t>
            </a:r>
            <a:endParaRPr sz="2400">
              <a:solidFill>
                <a:srgbClr val="004C7F"/>
              </a:solidFill>
              <a:latin typeface="Oswald Medium"/>
              <a:ea typeface="Oswald Medium"/>
              <a:cs typeface="Oswald Medium"/>
              <a:sym typeface="Oswald Medium"/>
            </a:endParaRPr>
          </a:p>
        </p:txBody>
      </p:sp>
      <p:pic>
        <p:nvPicPr>
          <p:cNvPr id="849" name="Google Shape;849;p135"/>
          <p:cNvPicPr preferRelativeResize="0"/>
          <p:nvPr/>
        </p:nvPicPr>
        <p:blipFill>
          <a:blip r:embed="rId3">
            <a:alphaModFix/>
          </a:blip>
          <a:stretch>
            <a:fillRect/>
          </a:stretch>
        </p:blipFill>
        <p:spPr>
          <a:xfrm>
            <a:off x="3934850" y="531964"/>
            <a:ext cx="5115076" cy="3825234"/>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ANSWER</a:t>
            </a:r>
            <a:endParaRPr>
              <a:solidFill>
                <a:srgbClr val="003462"/>
              </a:solidFill>
            </a:endParaRPr>
          </a:p>
        </p:txBody>
      </p:sp>
      <p:sp>
        <p:nvSpPr>
          <p:cNvPr id="855" name="Google Shape;855;p136"/>
          <p:cNvSpPr txBox="1"/>
          <p:nvPr>
            <p:ph idx="1" type="body"/>
          </p:nvPr>
        </p:nvSpPr>
        <p:spPr>
          <a:xfrm>
            <a:off x="311700" y="1152475"/>
            <a:ext cx="8307900" cy="378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rgbClr val="000000"/>
                </a:solidFill>
                <a:latin typeface="Arial"/>
                <a:ea typeface="Arial"/>
                <a:cs typeface="Arial"/>
                <a:sym typeface="Arial"/>
              </a:rPr>
              <a:t>CROWN SHYNESS OR CANOPY SHYNESS</a:t>
            </a:r>
            <a:endParaRPr b="1"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17</a:t>
            </a:r>
            <a:r>
              <a:rPr lang="en">
                <a:solidFill>
                  <a:srgbClr val="003462"/>
                </a:solidFill>
              </a:rPr>
              <a:t>.</a:t>
            </a:r>
            <a:endParaRPr>
              <a:solidFill>
                <a:srgbClr val="003462"/>
              </a:solidFill>
            </a:endParaRPr>
          </a:p>
        </p:txBody>
      </p:sp>
      <p:sp>
        <p:nvSpPr>
          <p:cNvPr id="861" name="Google Shape;861;p1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Shakespeare Sarani is a major road in Kolkata. It is also one of the very few places in India that got renamed after a British person post-independence (in 1964). The British era name of this road was _______ Road. Fill in the blanks with a common English word that Shakespeare was known for. The old nomenclature was due to the presence of the _______ of Calcutta, a structure that was burned down in a fire in 1839 and never rebuilt.</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Theatre</a:t>
            </a:r>
            <a:endParaRPr/>
          </a:p>
        </p:txBody>
      </p:sp>
      <p:sp>
        <p:nvSpPr>
          <p:cNvPr id="867" name="Google Shape;867;p13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68" name="Google Shape;868;p13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18</a:t>
            </a:r>
            <a:r>
              <a:rPr lang="en">
                <a:solidFill>
                  <a:srgbClr val="003462"/>
                </a:solidFill>
              </a:rPr>
              <a:t>.</a:t>
            </a:r>
            <a:endParaRPr>
              <a:solidFill>
                <a:srgbClr val="003462"/>
              </a:solidFill>
            </a:endParaRPr>
          </a:p>
        </p:txBody>
      </p:sp>
      <p:sp>
        <p:nvSpPr>
          <p:cNvPr id="874" name="Google Shape;874;p139"/>
          <p:cNvSpPr txBox="1"/>
          <p:nvPr>
            <p:ph idx="1" type="body"/>
          </p:nvPr>
        </p:nvSpPr>
        <p:spPr>
          <a:xfrm>
            <a:off x="311700" y="1017725"/>
            <a:ext cx="4260300" cy="38733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82353"/>
              <a:buNone/>
            </a:pPr>
            <a:r>
              <a:rPr lang="en" sz="2000">
                <a:solidFill>
                  <a:srgbClr val="004C7F"/>
                </a:solidFill>
                <a:latin typeface="Oswald Medium"/>
                <a:ea typeface="Oswald Medium"/>
                <a:cs typeface="Oswald Medium"/>
                <a:sym typeface="Oswald Medium"/>
              </a:rPr>
              <a:t>The ICAR Canned Beef Monument has returned to public attention due to the West’s response to Israel’s genocide of Palestinians.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ct val="82353"/>
              <a:buNone/>
            </a:pPr>
            <a:r>
              <a:rPr lang="en" sz="2000">
                <a:solidFill>
                  <a:srgbClr val="004C7F"/>
                </a:solidFill>
                <a:latin typeface="Oswald Medium"/>
                <a:ea typeface="Oswald Medium"/>
                <a:cs typeface="Oswald Medium"/>
                <a:sym typeface="Oswald Medium"/>
              </a:rPr>
              <a:t>The monument’s creators say their sculpture wasn’t a tribute, as the aid received then was of the wrong kind: barely-edible canned food, including expired food from the Vietnam war, and pork for the half-Muslim country.</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ct val="82353"/>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ct val="82353"/>
              <a:buNone/>
            </a:pPr>
            <a:r>
              <a:rPr lang="en" sz="2000">
                <a:solidFill>
                  <a:srgbClr val="004C7F"/>
                </a:solidFill>
                <a:latin typeface="Oswald Medium"/>
                <a:ea typeface="Oswald Medium"/>
                <a:cs typeface="Oswald Medium"/>
                <a:sym typeface="Oswald Medium"/>
              </a:rPr>
              <a:t>In which city will you find this monument?</a:t>
            </a:r>
            <a:endParaRPr sz="2000">
              <a:solidFill>
                <a:srgbClr val="004C7F"/>
              </a:solidFill>
              <a:latin typeface="Oswald Medium"/>
              <a:ea typeface="Oswald Medium"/>
              <a:cs typeface="Oswald Medium"/>
              <a:sym typeface="Oswald Medium"/>
            </a:endParaRPr>
          </a:p>
        </p:txBody>
      </p:sp>
      <p:pic>
        <p:nvPicPr>
          <p:cNvPr id="875" name="Google Shape;875;p139"/>
          <p:cNvPicPr preferRelativeResize="0"/>
          <p:nvPr/>
        </p:nvPicPr>
        <p:blipFill rotWithShape="1">
          <a:blip r:embed="rId3">
            <a:alphaModFix/>
          </a:blip>
          <a:srcRect b="0" l="0" r="0" t="0"/>
          <a:stretch/>
        </p:blipFill>
        <p:spPr>
          <a:xfrm>
            <a:off x="4785375" y="324300"/>
            <a:ext cx="3799753" cy="456672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40"/>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Sarajevo</a:t>
            </a:r>
            <a:endParaRPr sz="2200"/>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1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19</a:t>
            </a:r>
            <a:r>
              <a:rPr lang="en">
                <a:solidFill>
                  <a:srgbClr val="003462"/>
                </a:solidFill>
              </a:rPr>
              <a:t>.</a:t>
            </a:r>
            <a:endParaRPr>
              <a:solidFill>
                <a:srgbClr val="003462"/>
              </a:solidFill>
            </a:endParaRPr>
          </a:p>
        </p:txBody>
      </p:sp>
      <p:sp>
        <p:nvSpPr>
          <p:cNvPr id="886" name="Google Shape;886;p141"/>
          <p:cNvSpPr txBox="1"/>
          <p:nvPr>
            <p:ph idx="1" type="body"/>
          </p:nvPr>
        </p:nvSpPr>
        <p:spPr>
          <a:xfrm>
            <a:off x="311700" y="1152475"/>
            <a:ext cx="8742600" cy="34164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rgbClr val="004C7F"/>
              </a:buClr>
              <a:buSzPts val="2400"/>
              <a:buFont typeface="Oswald Medium"/>
              <a:buAutoNum type="arabicPeriod"/>
            </a:pPr>
            <a:r>
              <a:rPr lang="en" sz="2400">
                <a:solidFill>
                  <a:srgbClr val="004C7F"/>
                </a:solidFill>
                <a:latin typeface="Oswald Medium"/>
                <a:ea typeface="Oswald Medium"/>
                <a:cs typeface="Oswald Medium"/>
                <a:sym typeface="Oswald Medium"/>
              </a:rPr>
              <a:t>Zipper and hair are misaligned</a:t>
            </a:r>
            <a:endParaRPr sz="2400">
              <a:solidFill>
                <a:srgbClr val="004C7F"/>
              </a:solidFill>
              <a:latin typeface="Oswald Medium"/>
              <a:ea typeface="Oswald Medium"/>
              <a:cs typeface="Oswald Medium"/>
              <a:sym typeface="Oswald Medium"/>
            </a:endParaRPr>
          </a:p>
          <a:p>
            <a:pPr indent="-381000" lvl="0" marL="457200" rtl="0" algn="l">
              <a:spcBef>
                <a:spcPts val="0"/>
              </a:spcBef>
              <a:spcAft>
                <a:spcPts val="0"/>
              </a:spcAft>
              <a:buClr>
                <a:srgbClr val="004C7F"/>
              </a:buClr>
              <a:buSzPts val="2400"/>
              <a:buFont typeface="Oswald Medium"/>
              <a:buAutoNum type="arabicPeriod"/>
            </a:pPr>
            <a:r>
              <a:rPr lang="en" sz="2400">
                <a:solidFill>
                  <a:srgbClr val="004C7F"/>
                </a:solidFill>
                <a:latin typeface="Oswald Medium"/>
                <a:ea typeface="Oswald Medium"/>
                <a:cs typeface="Oswald Medium"/>
                <a:sym typeface="Oswald Medium"/>
              </a:rPr>
              <a:t>Edges of tiles appear repeated </a:t>
            </a:r>
            <a:endParaRPr sz="2400">
              <a:solidFill>
                <a:srgbClr val="004C7F"/>
              </a:solidFill>
              <a:latin typeface="Oswald Medium"/>
              <a:ea typeface="Oswald Medium"/>
              <a:cs typeface="Oswald Medium"/>
              <a:sym typeface="Oswald Medium"/>
            </a:endParaRPr>
          </a:p>
          <a:p>
            <a:pPr indent="-381000" lvl="0" marL="457200" rtl="0" algn="l">
              <a:spcBef>
                <a:spcPts val="0"/>
              </a:spcBef>
              <a:spcAft>
                <a:spcPts val="0"/>
              </a:spcAft>
              <a:buClr>
                <a:srgbClr val="004C7F"/>
              </a:buClr>
              <a:buSzPts val="2400"/>
              <a:buFont typeface="Oswald Medium"/>
              <a:buAutoNum type="arabicPeriod"/>
            </a:pPr>
            <a:r>
              <a:rPr lang="en" sz="2400">
                <a:solidFill>
                  <a:srgbClr val="004C7F"/>
                </a:solidFill>
                <a:latin typeface="Oswald Medium"/>
                <a:ea typeface="Oswald Medium"/>
                <a:cs typeface="Oswald Medium"/>
                <a:sym typeface="Oswald Medium"/>
              </a:rPr>
              <a:t>Hair has artificial pattern</a:t>
            </a:r>
            <a:endParaRPr sz="2400">
              <a:solidFill>
                <a:srgbClr val="004C7F"/>
              </a:solidFill>
              <a:latin typeface="Oswald Medium"/>
              <a:ea typeface="Oswald Medium"/>
              <a:cs typeface="Oswald Medium"/>
              <a:sym typeface="Oswald Medium"/>
            </a:endParaRPr>
          </a:p>
          <a:p>
            <a:pPr indent="-381000" lvl="0" marL="457200" rtl="0" algn="l">
              <a:spcBef>
                <a:spcPts val="0"/>
              </a:spcBef>
              <a:spcAft>
                <a:spcPts val="0"/>
              </a:spcAft>
              <a:buClr>
                <a:srgbClr val="004C7F"/>
              </a:buClr>
              <a:buSzPts val="2400"/>
              <a:buFont typeface="Oswald"/>
              <a:buAutoNum type="arabicPeriod"/>
            </a:pPr>
            <a:r>
              <a:rPr b="1" lang="en" sz="2400">
                <a:solidFill>
                  <a:srgbClr val="004C7F"/>
                </a:solidFill>
                <a:latin typeface="Oswald"/>
                <a:ea typeface="Oswald"/>
                <a:cs typeface="Oswald"/>
                <a:sym typeface="Oswald"/>
              </a:rPr>
              <a:t>Portion of sleeve is missing</a:t>
            </a:r>
            <a:endParaRPr b="1" sz="2400">
              <a:solidFill>
                <a:srgbClr val="004C7F"/>
              </a:solidFill>
              <a:latin typeface="Oswald"/>
              <a:ea typeface="Oswald"/>
              <a:cs typeface="Oswald"/>
              <a:sym typeface="Oswald"/>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The one in bold was spotted first and eventually led to a range of conspiracies and memes. </a:t>
            </a:r>
            <a:r>
              <a:rPr b="1" lang="en" sz="2400">
                <a:solidFill>
                  <a:srgbClr val="004C7F"/>
                </a:solidFill>
                <a:latin typeface="Oswald"/>
                <a:ea typeface="Oswald"/>
                <a:cs typeface="Oswald"/>
                <a:sym typeface="Oswald"/>
              </a:rPr>
              <a:t>What are we discussing here?</a:t>
            </a:r>
            <a:endParaRPr b="1" sz="2400">
              <a:solidFill>
                <a:srgbClr val="004C7F"/>
              </a:solidFill>
              <a:latin typeface="Oswald"/>
              <a:ea typeface="Oswald"/>
              <a:cs typeface="Oswald"/>
              <a:sym typeface="Oswald"/>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92" name="Google Shape;892;p14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93" name="Google Shape;893;p14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94" name="Google Shape;894;p142"/>
          <p:cNvPicPr preferRelativeResize="0"/>
          <p:nvPr/>
        </p:nvPicPr>
        <p:blipFill>
          <a:blip r:embed="rId3">
            <a:alphaModFix/>
          </a:blip>
          <a:stretch>
            <a:fillRect/>
          </a:stretch>
        </p:blipFill>
        <p:spPr>
          <a:xfrm>
            <a:off x="2621217" y="0"/>
            <a:ext cx="4076617"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6"/>
          <p:cNvPicPr preferRelativeResize="0"/>
          <p:nvPr/>
        </p:nvPicPr>
        <p:blipFill rotWithShape="1">
          <a:blip r:embed="rId3">
            <a:alphaModFix/>
          </a:blip>
          <a:srcRect b="0" l="0" r="0" t="0"/>
          <a:stretch/>
        </p:blipFill>
        <p:spPr>
          <a:xfrm>
            <a:off x="464800" y="339600"/>
            <a:ext cx="4464300" cy="4464300"/>
          </a:xfrm>
          <a:prstGeom prst="rect">
            <a:avLst/>
          </a:prstGeom>
          <a:noFill/>
          <a:ln>
            <a:noFill/>
          </a:ln>
        </p:spPr>
      </p:pic>
      <p:pic>
        <p:nvPicPr>
          <p:cNvPr id="139" name="Google Shape;139;p26"/>
          <p:cNvPicPr preferRelativeResize="0"/>
          <p:nvPr/>
        </p:nvPicPr>
        <p:blipFill rotWithShape="1">
          <a:blip r:embed="rId4">
            <a:alphaModFix/>
          </a:blip>
          <a:srcRect b="0" l="0" r="0" t="0"/>
          <a:stretch/>
        </p:blipFill>
        <p:spPr>
          <a:xfrm>
            <a:off x="5097775" y="602600"/>
            <a:ext cx="3848100" cy="393829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20</a:t>
            </a:r>
            <a:r>
              <a:rPr lang="en">
                <a:solidFill>
                  <a:srgbClr val="003462"/>
                </a:solidFill>
              </a:rPr>
              <a:t>.</a:t>
            </a:r>
            <a:endParaRPr>
              <a:solidFill>
                <a:srgbClr val="003462"/>
              </a:solidFill>
            </a:endParaRPr>
          </a:p>
        </p:txBody>
      </p:sp>
      <p:sp>
        <p:nvSpPr>
          <p:cNvPr id="900" name="Google Shape;900;p143"/>
          <p:cNvSpPr txBox="1"/>
          <p:nvPr>
            <p:ph idx="1" type="body"/>
          </p:nvPr>
        </p:nvSpPr>
        <p:spPr>
          <a:xfrm>
            <a:off x="311700" y="1152475"/>
            <a:ext cx="8652000" cy="3815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One of the most famous lines in all of literature contains a tricky-to-translate phrase that’s essential to the plot: </a:t>
            </a:r>
            <a:r>
              <a:rPr i="1" lang="en" sz="2400">
                <a:solidFill>
                  <a:srgbClr val="004C7F"/>
                </a:solidFill>
                <a:latin typeface="Oswald Medium"/>
                <a:ea typeface="Oswald Medium"/>
                <a:cs typeface="Oswald Medium"/>
                <a:sym typeface="Oswald Medium"/>
              </a:rPr>
              <a:t>ungeheuren Ungeziefer</a:t>
            </a:r>
            <a:r>
              <a:rPr lang="en" sz="2400">
                <a:solidFill>
                  <a:srgbClr val="004C7F"/>
                </a:solidFill>
                <a:latin typeface="Oswald Medium"/>
                <a:ea typeface="Oswald Medium"/>
                <a:cs typeface="Oswald Medium"/>
                <a:sym typeface="Oswald Medium"/>
              </a:rPr>
              <a:t>. It has no direct translation outside the language.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The word Ungeziefer translates to something like “an unclean animal unfit for sacrifice,” but the phrase is also used by native speakers to describe any kind of repulsive vermin.</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Which work is talked about here?</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44"/>
          <p:cNvSpPr txBox="1"/>
          <p:nvPr>
            <p:ph type="title"/>
          </p:nvPr>
        </p:nvSpPr>
        <p:spPr>
          <a:xfrm>
            <a:off x="311700" y="445025"/>
            <a:ext cx="3912600" cy="2076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200"/>
              <a:t>Kafka’s </a:t>
            </a:r>
            <a:r>
              <a:rPr i="1" lang="en" sz="2200" u="sng"/>
              <a:t>Metamorphosis </a:t>
            </a:r>
            <a:endParaRPr i="1" sz="1800" u="sng">
              <a:solidFill>
                <a:srgbClr val="222222"/>
              </a:solidFill>
            </a:endParaRPr>
          </a:p>
        </p:txBody>
      </p:sp>
      <p:pic>
        <p:nvPicPr>
          <p:cNvPr id="906" name="Google Shape;906;p144"/>
          <p:cNvPicPr preferRelativeResize="0"/>
          <p:nvPr/>
        </p:nvPicPr>
        <p:blipFill>
          <a:blip r:embed="rId3">
            <a:alphaModFix/>
          </a:blip>
          <a:stretch>
            <a:fillRect/>
          </a:stretch>
        </p:blipFill>
        <p:spPr>
          <a:xfrm>
            <a:off x="5438175" y="190500"/>
            <a:ext cx="3352800" cy="47625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21</a:t>
            </a:r>
            <a:r>
              <a:rPr lang="en">
                <a:solidFill>
                  <a:srgbClr val="003462"/>
                </a:solidFill>
              </a:rPr>
              <a:t>.</a:t>
            </a:r>
            <a:endParaRPr>
              <a:solidFill>
                <a:srgbClr val="003462"/>
              </a:solidFill>
            </a:endParaRPr>
          </a:p>
        </p:txBody>
      </p:sp>
      <p:sp>
        <p:nvSpPr>
          <p:cNvPr id="912" name="Google Shape;912;p145"/>
          <p:cNvSpPr txBox="1"/>
          <p:nvPr>
            <p:ph idx="1" type="body"/>
          </p:nvPr>
        </p:nvSpPr>
        <p:spPr>
          <a:xfrm>
            <a:off x="311700" y="1152475"/>
            <a:ext cx="8242800" cy="34164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For her role in the Devil wears Prada, Meryl Streep took inspiration from an unlikely figure. As she explained “He never, ever, ever raises his voice and everyone has to lean in to listen, and he is automatically the most powerful person in the room”</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Who was she inspired by?</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Hint – he later became a mayor of a small town</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46"/>
          <p:cNvSpPr txBox="1"/>
          <p:nvPr>
            <p:ph type="title"/>
          </p:nvPr>
        </p:nvSpPr>
        <p:spPr>
          <a:xfrm>
            <a:off x="311700" y="445025"/>
            <a:ext cx="5164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Dirty Harry</a:t>
            </a:r>
            <a:endParaRPr/>
          </a:p>
        </p:txBody>
      </p:sp>
      <p:sp>
        <p:nvSpPr>
          <p:cNvPr id="918" name="Google Shape;918;p14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47"/>
          <p:cNvSpPr txBox="1"/>
          <p:nvPr>
            <p:ph type="title"/>
          </p:nvPr>
        </p:nvSpPr>
        <p:spPr>
          <a:xfrm>
            <a:off x="311700" y="52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a:t>
            </a:r>
            <a:r>
              <a:rPr lang="en">
                <a:solidFill>
                  <a:srgbClr val="003462"/>
                </a:solidFill>
              </a:rPr>
              <a:t>2.</a:t>
            </a:r>
            <a:endParaRPr>
              <a:solidFill>
                <a:srgbClr val="003462"/>
              </a:solidFill>
            </a:endParaRPr>
          </a:p>
        </p:txBody>
      </p:sp>
      <p:sp>
        <p:nvSpPr>
          <p:cNvPr id="924" name="Google Shape;924;p147"/>
          <p:cNvSpPr txBox="1"/>
          <p:nvPr>
            <p:ph idx="1" type="body"/>
          </p:nvPr>
        </p:nvSpPr>
        <p:spPr>
          <a:xfrm>
            <a:off x="311700" y="1152475"/>
            <a:ext cx="4743600" cy="34164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President Biden recently gave the State of the Union address where he underlined his commitment towards reproductive rights among many other issues. Among the invitees were an Elizabeth Carr as a guest of Senator Tim Kaine of Virginia.</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How did Carr become part of medical history in the US?</a:t>
            </a:r>
            <a:endParaRPr b="1" sz="2400">
              <a:solidFill>
                <a:srgbClr val="004C7F"/>
              </a:solidFill>
              <a:latin typeface="Oswald"/>
              <a:ea typeface="Oswald"/>
              <a:cs typeface="Oswald"/>
              <a:sym typeface="Oswald"/>
            </a:endParaRPr>
          </a:p>
        </p:txBody>
      </p:sp>
      <p:pic>
        <p:nvPicPr>
          <p:cNvPr id="925" name="Google Shape;925;p147"/>
          <p:cNvPicPr preferRelativeResize="0"/>
          <p:nvPr/>
        </p:nvPicPr>
        <p:blipFill>
          <a:blip r:embed="rId3">
            <a:alphaModFix/>
          </a:blip>
          <a:stretch>
            <a:fillRect/>
          </a:stretch>
        </p:blipFill>
        <p:spPr>
          <a:xfrm>
            <a:off x="5425775" y="1590225"/>
            <a:ext cx="3305374" cy="2540901"/>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First IVF baby in the US</a:t>
            </a:r>
            <a:endParaRPr/>
          </a:p>
        </p:txBody>
      </p:sp>
      <p:sp>
        <p:nvSpPr>
          <p:cNvPr id="931" name="Google Shape;931;p14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32" name="Google Shape;932;p14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23</a:t>
            </a:r>
            <a:r>
              <a:rPr lang="en">
                <a:solidFill>
                  <a:srgbClr val="003462"/>
                </a:solidFill>
              </a:rPr>
              <a:t>.</a:t>
            </a:r>
            <a:endParaRPr>
              <a:solidFill>
                <a:srgbClr val="003462"/>
              </a:solidFill>
            </a:endParaRPr>
          </a:p>
        </p:txBody>
      </p:sp>
      <p:sp>
        <p:nvSpPr>
          <p:cNvPr id="938" name="Google Shape;938;p149"/>
          <p:cNvSpPr txBox="1"/>
          <p:nvPr>
            <p:ph idx="1" type="body"/>
          </p:nvPr>
        </p:nvSpPr>
        <p:spPr>
          <a:xfrm>
            <a:off x="311700" y="1152475"/>
            <a:ext cx="5026500" cy="3830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This newly built house in Kolenchery is designed as a cantilevered structure composed of two volumes that branch out from a central core. The habitable spaces of the residence is above the benchmarked level of 3.2 meters.</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What is the reason for setting it above 3.2m?</a:t>
            </a:r>
            <a:endParaRPr b="1" sz="2400">
              <a:solidFill>
                <a:srgbClr val="004C7F"/>
              </a:solidFill>
              <a:latin typeface="Oswald"/>
              <a:ea typeface="Oswald"/>
              <a:cs typeface="Oswald"/>
              <a:sym typeface="Oswald"/>
            </a:endParaRPr>
          </a:p>
        </p:txBody>
      </p:sp>
      <p:pic>
        <p:nvPicPr>
          <p:cNvPr id="939" name="Google Shape;939;p149"/>
          <p:cNvPicPr preferRelativeResize="0"/>
          <p:nvPr/>
        </p:nvPicPr>
        <p:blipFill>
          <a:blip r:embed="rId3">
            <a:alphaModFix/>
          </a:blip>
          <a:stretch>
            <a:fillRect/>
          </a:stretch>
        </p:blipFill>
        <p:spPr>
          <a:xfrm>
            <a:off x="5491750" y="122450"/>
            <a:ext cx="3498999" cy="4898599"/>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1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23.</a:t>
            </a:r>
            <a:endParaRPr>
              <a:solidFill>
                <a:srgbClr val="003462"/>
              </a:solidFill>
            </a:endParaRPr>
          </a:p>
        </p:txBody>
      </p:sp>
      <p:pic>
        <p:nvPicPr>
          <p:cNvPr id="945" name="Google Shape;945;p150"/>
          <p:cNvPicPr preferRelativeResize="0"/>
          <p:nvPr/>
        </p:nvPicPr>
        <p:blipFill>
          <a:blip r:embed="rId3">
            <a:alphaModFix/>
          </a:blip>
          <a:stretch>
            <a:fillRect/>
          </a:stretch>
        </p:blipFill>
        <p:spPr>
          <a:xfrm>
            <a:off x="3729624" y="271825"/>
            <a:ext cx="5018001" cy="2299925"/>
          </a:xfrm>
          <a:prstGeom prst="rect">
            <a:avLst/>
          </a:prstGeom>
          <a:noFill/>
          <a:ln>
            <a:noFill/>
          </a:ln>
        </p:spPr>
      </p:pic>
      <p:pic>
        <p:nvPicPr>
          <p:cNvPr id="946" name="Google Shape;946;p150"/>
          <p:cNvPicPr preferRelativeResize="0"/>
          <p:nvPr/>
        </p:nvPicPr>
        <p:blipFill>
          <a:blip r:embed="rId4">
            <a:alphaModFix/>
          </a:blip>
          <a:stretch>
            <a:fillRect/>
          </a:stretch>
        </p:blipFill>
        <p:spPr>
          <a:xfrm>
            <a:off x="3577100" y="2825223"/>
            <a:ext cx="5323044" cy="2160275"/>
          </a:xfrm>
          <a:prstGeom prst="rect">
            <a:avLst/>
          </a:prstGeom>
          <a:noFill/>
          <a:ln>
            <a:noFill/>
          </a:ln>
        </p:spPr>
      </p:pic>
      <p:pic>
        <p:nvPicPr>
          <p:cNvPr id="947" name="Google Shape;947;p150"/>
          <p:cNvPicPr preferRelativeResize="0"/>
          <p:nvPr/>
        </p:nvPicPr>
        <p:blipFill rotWithShape="1">
          <a:blip r:embed="rId5">
            <a:alphaModFix/>
          </a:blip>
          <a:srcRect b="0" l="24438" r="21337" t="0"/>
          <a:stretch/>
        </p:blipFill>
        <p:spPr>
          <a:xfrm>
            <a:off x="366250" y="1085625"/>
            <a:ext cx="3210849" cy="394755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51"/>
          <p:cNvSpPr txBox="1"/>
          <p:nvPr>
            <p:ph type="title"/>
          </p:nvPr>
        </p:nvSpPr>
        <p:spPr>
          <a:xfrm>
            <a:off x="311700" y="445025"/>
            <a:ext cx="8520600" cy="2076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200"/>
              <a:t>During the </a:t>
            </a:r>
            <a:r>
              <a:rPr lang="en" sz="2200" u="sng"/>
              <a:t>Kerala floods</a:t>
            </a:r>
            <a:r>
              <a:rPr lang="en" sz="2200"/>
              <a:t> in </a:t>
            </a:r>
            <a:r>
              <a:rPr lang="en" sz="2200" u="sng"/>
              <a:t>2018</a:t>
            </a:r>
            <a:r>
              <a:rPr lang="en" sz="2200"/>
              <a:t>, the </a:t>
            </a:r>
            <a:r>
              <a:rPr lang="en" sz="2200" u="sng"/>
              <a:t>water level</a:t>
            </a:r>
            <a:r>
              <a:rPr lang="en" sz="2200"/>
              <a:t> on the site rose to 3.2 meters</a:t>
            </a:r>
            <a:endParaRPr sz="2200"/>
          </a:p>
          <a:p>
            <a:pPr indent="0" lvl="0" marL="0" rtl="0" algn="ctr">
              <a:spcBef>
                <a:spcPts val="0"/>
              </a:spcBef>
              <a:spcAft>
                <a:spcPts val="0"/>
              </a:spcAft>
              <a:buNone/>
            </a:pPr>
            <a:r>
              <a:rPr lang="en" sz="1800">
                <a:solidFill>
                  <a:srgbClr val="222222"/>
                </a:solidFill>
              </a:rPr>
              <a:t>The house is located on the banks of the Muvattupuzha in Kolenchery, Ernakulam district</a:t>
            </a:r>
            <a:endParaRPr sz="1800">
              <a:solidFill>
                <a:srgbClr val="222222"/>
              </a:solidFill>
            </a:endParaRPr>
          </a:p>
        </p:txBody>
      </p:sp>
      <p:pic>
        <p:nvPicPr>
          <p:cNvPr id="953" name="Google Shape;953;p151"/>
          <p:cNvPicPr preferRelativeResize="0"/>
          <p:nvPr/>
        </p:nvPicPr>
        <p:blipFill rotWithShape="1">
          <a:blip r:embed="rId3">
            <a:alphaModFix/>
          </a:blip>
          <a:srcRect b="1497" l="0" r="0" t="0"/>
          <a:stretch/>
        </p:blipFill>
        <p:spPr>
          <a:xfrm>
            <a:off x="2409722" y="2141650"/>
            <a:ext cx="4324551" cy="2396049"/>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1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24</a:t>
            </a:r>
            <a:r>
              <a:rPr lang="en">
                <a:solidFill>
                  <a:srgbClr val="003462"/>
                </a:solidFill>
              </a:rPr>
              <a:t>.</a:t>
            </a:r>
            <a:endParaRPr>
              <a:solidFill>
                <a:srgbClr val="003462"/>
              </a:solidFill>
            </a:endParaRPr>
          </a:p>
        </p:txBody>
      </p:sp>
      <p:sp>
        <p:nvSpPr>
          <p:cNvPr id="959" name="Google Shape;959;p15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In the picture is college student Zoe and her father Dave. A photo Dave took of Zoe in 2005 spread like wildfire across the world and has helped Zoe earn close to half a million dollars recently. How do we know Zoe better?</a:t>
            </a:r>
            <a:endParaRPr sz="2400">
              <a:solidFill>
                <a:srgbClr val="004C7F"/>
              </a:solidFill>
              <a:latin typeface="Oswald Medium"/>
              <a:ea typeface="Oswald Medium"/>
              <a:cs typeface="Oswald Medium"/>
              <a:sym typeface="Oswald Medium"/>
            </a:endParaRPr>
          </a:p>
        </p:txBody>
      </p:sp>
      <p:pic>
        <p:nvPicPr>
          <p:cNvPr id="960" name="Google Shape;960;p152"/>
          <p:cNvPicPr preferRelativeResize="0"/>
          <p:nvPr/>
        </p:nvPicPr>
        <p:blipFill>
          <a:blip r:embed="rId3">
            <a:alphaModFix/>
          </a:blip>
          <a:stretch>
            <a:fillRect/>
          </a:stretch>
        </p:blipFill>
        <p:spPr>
          <a:xfrm>
            <a:off x="4464000" y="1170125"/>
            <a:ext cx="4527600" cy="3018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09.</a:t>
            </a:r>
            <a:endParaRPr>
              <a:solidFill>
                <a:srgbClr val="003462"/>
              </a:solidFill>
            </a:endParaRPr>
          </a:p>
        </p:txBody>
      </p:sp>
      <p:sp>
        <p:nvSpPr>
          <p:cNvPr id="145" name="Google Shape;145;p27"/>
          <p:cNvSpPr txBox="1"/>
          <p:nvPr>
            <p:ph idx="1" type="body"/>
          </p:nvPr>
        </p:nvSpPr>
        <p:spPr>
          <a:xfrm>
            <a:off x="1104950" y="445025"/>
            <a:ext cx="3999900" cy="9168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1200"/>
              </a:spcAft>
              <a:buSzPts val="1647"/>
              <a:buNone/>
            </a:pPr>
            <a:r>
              <a:rPr lang="en" sz="2400">
                <a:solidFill>
                  <a:srgbClr val="004C7F"/>
                </a:solidFill>
                <a:latin typeface="Oswald Medium"/>
                <a:ea typeface="Oswald Medium"/>
                <a:cs typeface="Oswald Medium"/>
                <a:sym typeface="Oswald Medium"/>
              </a:rPr>
              <a:t>Three modern novels based on which epic?</a:t>
            </a:r>
            <a:endParaRPr sz="2400">
              <a:solidFill>
                <a:srgbClr val="004C7F"/>
              </a:solidFill>
              <a:latin typeface="Oswald Medium"/>
              <a:ea typeface="Oswald Medium"/>
              <a:cs typeface="Oswald Medium"/>
              <a:sym typeface="Oswald Medium"/>
            </a:endParaRPr>
          </a:p>
        </p:txBody>
      </p:sp>
      <p:pic>
        <p:nvPicPr>
          <p:cNvPr id="146" name="Google Shape;146;p27"/>
          <p:cNvPicPr preferRelativeResize="0"/>
          <p:nvPr/>
        </p:nvPicPr>
        <p:blipFill rotWithShape="1">
          <a:blip r:embed="rId3">
            <a:alphaModFix/>
          </a:blip>
          <a:srcRect b="0" l="0" r="0" t="0"/>
          <a:stretch/>
        </p:blipFill>
        <p:spPr>
          <a:xfrm>
            <a:off x="2726650" y="1474890"/>
            <a:ext cx="2271537" cy="3494685"/>
          </a:xfrm>
          <a:prstGeom prst="rect">
            <a:avLst/>
          </a:prstGeom>
          <a:noFill/>
          <a:ln>
            <a:noFill/>
          </a:ln>
        </p:spPr>
      </p:pic>
      <p:pic>
        <p:nvPicPr>
          <p:cNvPr id="147" name="Google Shape;147;p27"/>
          <p:cNvPicPr preferRelativeResize="0"/>
          <p:nvPr/>
        </p:nvPicPr>
        <p:blipFill rotWithShape="1">
          <a:blip r:embed="rId4">
            <a:alphaModFix/>
          </a:blip>
          <a:srcRect b="0" l="0" r="0" t="0"/>
          <a:stretch/>
        </p:blipFill>
        <p:spPr>
          <a:xfrm>
            <a:off x="311699" y="1474900"/>
            <a:ext cx="2206201" cy="3494674"/>
          </a:xfrm>
          <a:prstGeom prst="rect">
            <a:avLst/>
          </a:prstGeom>
          <a:noFill/>
          <a:ln>
            <a:noFill/>
          </a:ln>
        </p:spPr>
      </p:pic>
      <p:pic>
        <p:nvPicPr>
          <p:cNvPr id="148" name="Google Shape;148;p27"/>
          <p:cNvPicPr preferRelativeResize="0"/>
          <p:nvPr/>
        </p:nvPicPr>
        <p:blipFill rotWithShape="1">
          <a:blip r:embed="rId5">
            <a:alphaModFix/>
          </a:blip>
          <a:srcRect b="0" l="0" r="0" t="0"/>
          <a:stretch/>
        </p:blipFill>
        <p:spPr>
          <a:xfrm>
            <a:off x="5326150" y="187200"/>
            <a:ext cx="3066800" cy="47691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a:t>
            </a:r>
            <a:endParaRPr/>
          </a:p>
        </p:txBody>
      </p:sp>
      <p:sp>
        <p:nvSpPr>
          <p:cNvPr id="966" name="Google Shape;966;p15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‘Disaster Girl’. </a:t>
            </a:r>
            <a:endParaRPr/>
          </a:p>
          <a:p>
            <a:pPr indent="0" lvl="0" marL="0" rtl="0" algn="l">
              <a:spcBef>
                <a:spcPts val="1200"/>
              </a:spcBef>
              <a:spcAft>
                <a:spcPts val="1200"/>
              </a:spcAft>
              <a:buNone/>
            </a:pPr>
            <a:r>
              <a:rPr lang="en"/>
              <a:t>Zoe Roth is the girl in the picture. She auctioned an NFT of this image in 2019 for about 180 Ether coins (a crypto currency) which is currently valued at about USD 495,000. </a:t>
            </a:r>
            <a:endParaRPr/>
          </a:p>
        </p:txBody>
      </p:sp>
      <p:pic>
        <p:nvPicPr>
          <p:cNvPr id="967" name="Google Shape;967;p153"/>
          <p:cNvPicPr preferRelativeResize="0"/>
          <p:nvPr/>
        </p:nvPicPr>
        <p:blipFill>
          <a:blip r:embed="rId3">
            <a:alphaModFix/>
          </a:blip>
          <a:stretch>
            <a:fillRect/>
          </a:stretch>
        </p:blipFill>
        <p:spPr>
          <a:xfrm>
            <a:off x="4464000" y="1413963"/>
            <a:ext cx="4368300" cy="2893436"/>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25</a:t>
            </a:r>
            <a:r>
              <a:rPr lang="en">
                <a:solidFill>
                  <a:srgbClr val="003462"/>
                </a:solidFill>
              </a:rPr>
              <a:t>.</a:t>
            </a:r>
            <a:endParaRPr>
              <a:solidFill>
                <a:srgbClr val="003462"/>
              </a:solidFill>
            </a:endParaRPr>
          </a:p>
        </p:txBody>
      </p:sp>
      <p:pic>
        <p:nvPicPr>
          <p:cNvPr id="973" name="Google Shape;973;p154"/>
          <p:cNvPicPr preferRelativeResize="0"/>
          <p:nvPr/>
        </p:nvPicPr>
        <p:blipFill rotWithShape="1">
          <a:blip r:embed="rId3">
            <a:alphaModFix/>
          </a:blip>
          <a:srcRect b="7634" l="0" r="0" t="7634"/>
          <a:stretch/>
        </p:blipFill>
        <p:spPr>
          <a:xfrm>
            <a:off x="206525" y="1581150"/>
            <a:ext cx="4142233" cy="2743201"/>
          </a:xfrm>
          <a:prstGeom prst="rect">
            <a:avLst/>
          </a:prstGeom>
          <a:noFill/>
          <a:ln>
            <a:noFill/>
          </a:ln>
        </p:spPr>
      </p:pic>
      <p:pic>
        <p:nvPicPr>
          <p:cNvPr id="974" name="Google Shape;974;p154"/>
          <p:cNvPicPr preferRelativeResize="0"/>
          <p:nvPr/>
        </p:nvPicPr>
        <p:blipFill>
          <a:blip r:embed="rId4">
            <a:alphaModFix/>
          </a:blip>
          <a:stretch>
            <a:fillRect/>
          </a:stretch>
        </p:blipFill>
        <p:spPr>
          <a:xfrm>
            <a:off x="4503259" y="1581150"/>
            <a:ext cx="4375405" cy="2743200"/>
          </a:xfrm>
          <a:prstGeom prst="rect">
            <a:avLst/>
          </a:prstGeom>
          <a:noFill/>
          <a:ln>
            <a:noFill/>
          </a:ln>
        </p:spPr>
      </p:pic>
      <p:sp>
        <p:nvSpPr>
          <p:cNvPr id="975" name="Google Shape;975;p154"/>
          <p:cNvSpPr txBox="1"/>
          <p:nvPr/>
        </p:nvSpPr>
        <p:spPr>
          <a:xfrm>
            <a:off x="412391" y="1173619"/>
            <a:ext cx="3730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Everybody thinks it is this. </a:t>
            </a:r>
            <a:endParaRPr sz="1800">
              <a:solidFill>
                <a:schemeClr val="dk2"/>
              </a:solidFill>
              <a:latin typeface="Proxima Nova"/>
              <a:ea typeface="Proxima Nova"/>
              <a:cs typeface="Proxima Nova"/>
              <a:sym typeface="Proxima Nova"/>
            </a:endParaRPr>
          </a:p>
        </p:txBody>
      </p:sp>
      <p:sp>
        <p:nvSpPr>
          <p:cNvPr id="976" name="Google Shape;976;p154"/>
          <p:cNvSpPr txBox="1"/>
          <p:nvPr/>
        </p:nvSpPr>
        <p:spPr>
          <a:xfrm>
            <a:off x="4825712" y="1173619"/>
            <a:ext cx="3730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But it is actually this.</a:t>
            </a:r>
            <a:endParaRPr sz="1800">
              <a:solidFill>
                <a:schemeClr val="dk2"/>
              </a:solidFill>
              <a:latin typeface="Proxima Nova"/>
              <a:ea typeface="Proxima Nova"/>
              <a:cs typeface="Proxima Nova"/>
              <a:sym typeface="Proxima Nova"/>
            </a:endParaRPr>
          </a:p>
        </p:txBody>
      </p:sp>
      <p:sp>
        <p:nvSpPr>
          <p:cNvPr id="977" name="Google Shape;977;p154"/>
          <p:cNvSpPr txBox="1"/>
          <p:nvPr/>
        </p:nvSpPr>
        <p:spPr>
          <a:xfrm>
            <a:off x="444450" y="4399650"/>
            <a:ext cx="8255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Oswald Medium"/>
                <a:ea typeface="Oswald Medium"/>
                <a:cs typeface="Oswald Medium"/>
                <a:sym typeface="Oswald Medium"/>
              </a:rPr>
              <a:t>What are we talking about here? </a:t>
            </a:r>
            <a:endParaRPr sz="2000">
              <a:solidFill>
                <a:schemeClr val="dk2"/>
              </a:solidFill>
              <a:latin typeface="Oswald Medium"/>
              <a:ea typeface="Oswald Medium"/>
              <a:cs typeface="Oswald Medium"/>
              <a:sym typeface="Oswald Medium"/>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pic>
        <p:nvPicPr>
          <p:cNvPr id="982" name="Google Shape;982;p155"/>
          <p:cNvPicPr preferRelativeResize="0"/>
          <p:nvPr/>
        </p:nvPicPr>
        <p:blipFill>
          <a:blip r:embed="rId3">
            <a:alphaModFix/>
          </a:blip>
          <a:stretch>
            <a:fillRect/>
          </a:stretch>
        </p:blipFill>
        <p:spPr>
          <a:xfrm>
            <a:off x="1476563" y="152400"/>
            <a:ext cx="6190867" cy="4838699"/>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id="987" name="Google Shape;987;p156"/>
          <p:cNvPicPr preferRelativeResize="0"/>
          <p:nvPr/>
        </p:nvPicPr>
        <p:blipFill>
          <a:blip r:embed="rId3">
            <a:alphaModFix/>
          </a:blip>
          <a:stretch>
            <a:fillRect/>
          </a:stretch>
        </p:blipFill>
        <p:spPr>
          <a:xfrm>
            <a:off x="1430550" y="152400"/>
            <a:ext cx="6282905" cy="4838701"/>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a:t>
            </a:r>
            <a:endParaRPr/>
          </a:p>
        </p:txBody>
      </p:sp>
      <p:sp>
        <p:nvSpPr>
          <p:cNvPr id="993" name="Google Shape;993;p15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Tamil Nadu state emblem. The belief, almost universally, is that the gopuram (temple entrance tower) depicted in the emblem is based on or a depiction of the Sriviliputur Vadapatrasayee temple gopuram (also known as Sriviliputur Rajagopuram or Andal temple gopuram). </a:t>
            </a:r>
            <a:endParaRPr/>
          </a:p>
          <a:p>
            <a:pPr indent="0" lvl="0" marL="0" rtl="0" algn="l">
              <a:spcBef>
                <a:spcPts val="1200"/>
              </a:spcBef>
              <a:spcAft>
                <a:spcPts val="1200"/>
              </a:spcAft>
              <a:buNone/>
            </a:pPr>
            <a:r>
              <a:rPr lang="en"/>
              <a:t>However, the artist who designed the emblem has said he based it on the West Gopuram of Madurai’s Meenakshi Sundareswarar temple. </a:t>
            </a:r>
            <a:endParaRPr/>
          </a:p>
        </p:txBody>
      </p:sp>
      <p:pic>
        <p:nvPicPr>
          <p:cNvPr id="994" name="Google Shape;994;p157"/>
          <p:cNvPicPr preferRelativeResize="0"/>
          <p:nvPr/>
        </p:nvPicPr>
        <p:blipFill>
          <a:blip r:embed="rId3">
            <a:alphaModFix/>
          </a:blip>
          <a:stretch>
            <a:fillRect/>
          </a:stretch>
        </p:blipFill>
        <p:spPr>
          <a:xfrm>
            <a:off x="4464000" y="1170125"/>
            <a:ext cx="4368302" cy="2913623"/>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26</a:t>
            </a:r>
            <a:r>
              <a:rPr lang="en">
                <a:solidFill>
                  <a:srgbClr val="003462"/>
                </a:solidFill>
              </a:rPr>
              <a:t>.</a:t>
            </a:r>
            <a:endParaRPr>
              <a:solidFill>
                <a:srgbClr val="003462"/>
              </a:solidFill>
            </a:endParaRPr>
          </a:p>
        </p:txBody>
      </p:sp>
      <p:sp>
        <p:nvSpPr>
          <p:cNvPr id="1000" name="Google Shape;1000;p158"/>
          <p:cNvSpPr txBox="1"/>
          <p:nvPr>
            <p:ph idx="1" type="body"/>
          </p:nvPr>
        </p:nvSpPr>
        <p:spPr>
          <a:xfrm>
            <a:off x="311700" y="1152475"/>
            <a:ext cx="28968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What clothing/accessory choices of </a:t>
            </a:r>
            <a:r>
              <a:rPr i="1" lang="en" sz="2400">
                <a:solidFill>
                  <a:srgbClr val="004C7F"/>
                </a:solidFill>
                <a:latin typeface="Oswald Medium"/>
                <a:ea typeface="Oswald Medium"/>
                <a:cs typeface="Oswald Medium"/>
                <a:sym typeface="Oswald Medium"/>
              </a:rPr>
              <a:t>Dr Who</a:t>
            </a:r>
            <a:r>
              <a:rPr lang="en" sz="2400">
                <a:solidFill>
                  <a:srgbClr val="004C7F"/>
                </a:solidFill>
                <a:latin typeface="Oswald Medium"/>
                <a:ea typeface="Oswald Medium"/>
                <a:cs typeface="Oswald Medium"/>
                <a:sym typeface="Oswald Medium"/>
              </a:rPr>
              <a:t> and </a:t>
            </a:r>
            <a:r>
              <a:rPr i="1" lang="en" sz="2400">
                <a:solidFill>
                  <a:srgbClr val="004C7F"/>
                </a:solidFill>
                <a:latin typeface="Oswald Medium"/>
                <a:ea typeface="Oswald Medium"/>
                <a:cs typeface="Oswald Medium"/>
                <a:sym typeface="Oswald Medium"/>
              </a:rPr>
              <a:t>Good Omens</a:t>
            </a:r>
            <a:r>
              <a:rPr lang="en" sz="2400">
                <a:solidFill>
                  <a:srgbClr val="004C7F"/>
                </a:solidFill>
                <a:latin typeface="Oswald Medium"/>
                <a:ea typeface="Oswald Medium"/>
                <a:cs typeface="Oswald Medium"/>
                <a:sym typeface="Oswald Medium"/>
              </a:rPr>
              <a:t> star David Tennant has had people like Graham Linehan, Helen Joyce, Kelly J Keen, amongst other followers of JK Rowling’s twitter account, throw a hissy fit?</a:t>
            </a:r>
            <a:endParaRPr sz="2400">
              <a:solidFill>
                <a:srgbClr val="004C7F"/>
              </a:solidFill>
              <a:latin typeface="Oswald Medium"/>
              <a:ea typeface="Oswald Medium"/>
              <a:cs typeface="Oswald Medium"/>
              <a:sym typeface="Oswald Medium"/>
            </a:endParaRPr>
          </a:p>
        </p:txBody>
      </p:sp>
      <p:pic>
        <p:nvPicPr>
          <p:cNvPr id="1001" name="Google Shape;1001;p158"/>
          <p:cNvPicPr preferRelativeResize="0"/>
          <p:nvPr/>
        </p:nvPicPr>
        <p:blipFill>
          <a:blip r:embed="rId3">
            <a:alphaModFix/>
          </a:blip>
          <a:stretch>
            <a:fillRect/>
          </a:stretch>
        </p:blipFill>
        <p:spPr>
          <a:xfrm>
            <a:off x="5252350" y="1170125"/>
            <a:ext cx="3739252" cy="2248050"/>
          </a:xfrm>
          <a:prstGeom prst="rect">
            <a:avLst/>
          </a:prstGeom>
          <a:noFill/>
          <a:ln>
            <a:noFill/>
          </a:ln>
        </p:spPr>
      </p:pic>
      <p:pic>
        <p:nvPicPr>
          <p:cNvPr id="1002" name="Google Shape;1002;p158"/>
          <p:cNvPicPr preferRelativeResize="0"/>
          <p:nvPr/>
        </p:nvPicPr>
        <p:blipFill>
          <a:blip r:embed="rId4">
            <a:alphaModFix/>
          </a:blip>
          <a:stretch>
            <a:fillRect/>
          </a:stretch>
        </p:blipFill>
        <p:spPr>
          <a:xfrm>
            <a:off x="3284600" y="1170125"/>
            <a:ext cx="1891650" cy="2474324"/>
          </a:xfrm>
          <a:prstGeom prst="rect">
            <a:avLst/>
          </a:prstGeom>
          <a:noFill/>
          <a:ln>
            <a:noFill/>
          </a:ln>
        </p:spPr>
      </p:pic>
      <p:sp>
        <p:nvSpPr>
          <p:cNvPr id="1003" name="Google Shape;1003;p158"/>
          <p:cNvSpPr/>
          <p:nvPr/>
        </p:nvSpPr>
        <p:spPr>
          <a:xfrm>
            <a:off x="3608150" y="2397125"/>
            <a:ext cx="532800" cy="283500"/>
          </a:xfrm>
          <a:prstGeom prst="rect">
            <a:avLst/>
          </a:prstGeom>
          <a:solidFill>
            <a:srgbClr val="22222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004" name="Google Shape;1004;p158"/>
          <p:cNvSpPr/>
          <p:nvPr/>
        </p:nvSpPr>
        <p:spPr>
          <a:xfrm>
            <a:off x="6148150" y="3071125"/>
            <a:ext cx="322200" cy="283500"/>
          </a:xfrm>
          <a:prstGeom prst="rect">
            <a:avLst/>
          </a:prstGeom>
          <a:solidFill>
            <a:srgbClr val="22222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pic>
        <p:nvPicPr>
          <p:cNvPr id="1009" name="Google Shape;1009;p159"/>
          <p:cNvPicPr preferRelativeResize="0"/>
          <p:nvPr/>
        </p:nvPicPr>
        <p:blipFill>
          <a:blip r:embed="rId3">
            <a:alphaModFix/>
          </a:blip>
          <a:stretch>
            <a:fillRect/>
          </a:stretch>
        </p:blipFill>
        <p:spPr>
          <a:xfrm>
            <a:off x="2722388" y="152400"/>
            <a:ext cx="3699229" cy="4838700"/>
          </a:xfrm>
          <a:prstGeom prst="rect">
            <a:avLst/>
          </a:prstGeom>
          <a:noFill/>
          <a:ln>
            <a:noFill/>
          </a:ln>
        </p:spPr>
      </p:pic>
      <p:sp>
        <p:nvSpPr>
          <p:cNvPr id="1010" name="Google Shape;1010;p159"/>
          <p:cNvSpPr/>
          <p:nvPr/>
        </p:nvSpPr>
        <p:spPr>
          <a:xfrm>
            <a:off x="3460750" y="2612575"/>
            <a:ext cx="952500" cy="476100"/>
          </a:xfrm>
          <a:prstGeom prst="rect">
            <a:avLst/>
          </a:prstGeom>
          <a:solidFill>
            <a:srgbClr val="22222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pic>
        <p:nvPicPr>
          <p:cNvPr id="1015" name="Google Shape;1015;p160"/>
          <p:cNvPicPr preferRelativeResize="0"/>
          <p:nvPr/>
        </p:nvPicPr>
        <p:blipFill>
          <a:blip r:embed="rId3">
            <a:alphaModFix/>
          </a:blip>
          <a:stretch>
            <a:fillRect/>
          </a:stretch>
        </p:blipFill>
        <p:spPr>
          <a:xfrm>
            <a:off x="547813" y="152400"/>
            <a:ext cx="8048371" cy="4838700"/>
          </a:xfrm>
          <a:prstGeom prst="rect">
            <a:avLst/>
          </a:prstGeom>
          <a:noFill/>
          <a:ln>
            <a:noFill/>
          </a:ln>
        </p:spPr>
      </p:pic>
      <p:sp>
        <p:nvSpPr>
          <p:cNvPr id="1016" name="Google Shape;1016;p160"/>
          <p:cNvSpPr/>
          <p:nvPr/>
        </p:nvSpPr>
        <p:spPr>
          <a:xfrm>
            <a:off x="2644325" y="4268100"/>
            <a:ext cx="589800" cy="430800"/>
          </a:xfrm>
          <a:prstGeom prst="ellipse">
            <a:avLst/>
          </a:prstGeom>
          <a:solidFill>
            <a:srgbClr val="222222"/>
          </a:solidFill>
          <a:ln cap="flat" cmpd="sng" w="9525">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1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a:t>
            </a:r>
            <a:endParaRPr/>
          </a:p>
        </p:txBody>
      </p:sp>
      <p:sp>
        <p:nvSpPr>
          <p:cNvPr id="1022" name="Google Shape;1022;p16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David Tennant has been wearing T Shirts with messages in support of transgender individuals. He also has been pictured with Rainbow/Trans Pride flag pins, and in particular a Tardis with the colours of Trans pride. </a:t>
            </a:r>
            <a:endParaRPr sz="1600"/>
          </a:p>
          <a:p>
            <a:pPr indent="0" lvl="0" marL="0" rtl="0" algn="l">
              <a:spcBef>
                <a:spcPts val="1200"/>
              </a:spcBef>
              <a:spcAft>
                <a:spcPts val="1200"/>
              </a:spcAft>
              <a:buNone/>
            </a:pPr>
            <a:r>
              <a:rPr lang="en" sz="1600"/>
              <a:t>This has upset transphobic, gender critical persons such as Graham Linehan, amongst others. </a:t>
            </a:r>
            <a:endParaRPr sz="1600"/>
          </a:p>
        </p:txBody>
      </p:sp>
      <p:pic>
        <p:nvPicPr>
          <p:cNvPr id="1023" name="Google Shape;1023;p161"/>
          <p:cNvPicPr preferRelativeResize="0"/>
          <p:nvPr/>
        </p:nvPicPr>
        <p:blipFill>
          <a:blip r:embed="rId3">
            <a:alphaModFix/>
          </a:blip>
          <a:stretch>
            <a:fillRect/>
          </a:stretch>
        </p:blipFill>
        <p:spPr>
          <a:xfrm>
            <a:off x="4715350" y="0"/>
            <a:ext cx="4134325" cy="2485563"/>
          </a:xfrm>
          <a:prstGeom prst="rect">
            <a:avLst/>
          </a:prstGeom>
          <a:noFill/>
          <a:ln>
            <a:noFill/>
          </a:ln>
        </p:spPr>
      </p:pic>
      <p:pic>
        <p:nvPicPr>
          <p:cNvPr id="1024" name="Google Shape;1024;p161"/>
          <p:cNvPicPr preferRelativeResize="0"/>
          <p:nvPr/>
        </p:nvPicPr>
        <p:blipFill>
          <a:blip r:embed="rId4">
            <a:alphaModFix/>
          </a:blip>
          <a:stretch>
            <a:fillRect/>
          </a:stretch>
        </p:blipFill>
        <p:spPr>
          <a:xfrm>
            <a:off x="4715351" y="2657925"/>
            <a:ext cx="4134325" cy="248557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27</a:t>
            </a:r>
            <a:r>
              <a:rPr lang="en">
                <a:solidFill>
                  <a:srgbClr val="003462"/>
                </a:solidFill>
              </a:rPr>
              <a:t>.</a:t>
            </a:r>
            <a:endParaRPr>
              <a:solidFill>
                <a:srgbClr val="003462"/>
              </a:solidFill>
            </a:endParaRPr>
          </a:p>
        </p:txBody>
      </p:sp>
      <p:sp>
        <p:nvSpPr>
          <p:cNvPr id="1030" name="Google Shape;1030;p1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Jan 24, 2000 | Jan 13, 1884</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Feb 17, 2005 | Feb 06, 1884</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Mar 29, 1996 | Mar 01, 1908</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The first part of each of these date-pairs break one of the longest-held beliefs about Bengaluru, but the second part perhaps supports it. What respite can you and I, and everyone in this room get, if we know what these date-pairs signify?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10.</a:t>
            </a:r>
            <a:endParaRPr>
              <a:solidFill>
                <a:srgbClr val="003462"/>
              </a:solidFill>
            </a:endParaRPr>
          </a:p>
        </p:txBody>
      </p:sp>
      <p:sp>
        <p:nvSpPr>
          <p:cNvPr id="154" name="Google Shape;154;p28"/>
          <p:cNvSpPr txBox="1"/>
          <p:nvPr>
            <p:ph idx="1" type="body"/>
          </p:nvPr>
        </p:nvSpPr>
        <p:spPr>
          <a:xfrm>
            <a:off x="311700" y="1152475"/>
            <a:ext cx="81651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 sz="2400">
                <a:solidFill>
                  <a:srgbClr val="004C7F"/>
                </a:solidFill>
                <a:latin typeface="Oswald Medium"/>
                <a:ea typeface="Oswald Medium"/>
                <a:cs typeface="Oswald Medium"/>
                <a:sym typeface="Oswald Medium"/>
              </a:rPr>
              <a:t>MS Golwalkar, the 2nd chief of the RSS disapproved of the Indian flag saying that “the tricolour would be inauspicious for the Nation, as Hindu religion considers the number 3 to be inauspicious”.</a:t>
            </a:r>
            <a:endParaRPr sz="24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rPr lang="en" sz="2400">
                <a:solidFill>
                  <a:srgbClr val="004C7F"/>
                </a:solidFill>
                <a:latin typeface="Oswald Medium"/>
                <a:ea typeface="Oswald Medium"/>
                <a:cs typeface="Oswald Medium"/>
                <a:sym typeface="Oswald Medium"/>
              </a:rPr>
              <a:t>In response, this titan of the freedom struggle remarked “What to say about a person who does not understand that there are only 3 main gods in Hindu religion - Brahma, Vishnu &amp; Shiva?”</a:t>
            </a:r>
            <a:endParaRPr sz="24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400">
                <a:solidFill>
                  <a:srgbClr val="004C7F"/>
                </a:solidFill>
                <a:latin typeface="Oswald Medium"/>
                <a:ea typeface="Oswald Medium"/>
                <a:cs typeface="Oswald Medium"/>
                <a:sym typeface="Oswald Medium"/>
              </a:rPr>
              <a:t>Who was this person?</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a:t>
            </a:r>
            <a:endParaRPr/>
          </a:p>
        </p:txBody>
      </p:sp>
      <p:sp>
        <p:nvSpPr>
          <p:cNvPr id="1036" name="Google Shape;1036;p16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These dates are the extremes — highest or lowest — temperatures recorded for respective months, in Bengaluru city, since records began. </a:t>
            </a:r>
            <a:endParaRPr sz="1500"/>
          </a:p>
          <a:p>
            <a:pPr indent="0" lvl="0" marL="0" rtl="0" algn="l">
              <a:spcBef>
                <a:spcPts val="1200"/>
              </a:spcBef>
              <a:spcAft>
                <a:spcPts val="0"/>
              </a:spcAft>
              <a:buNone/>
            </a:pPr>
            <a:r>
              <a:t/>
            </a:r>
            <a:endParaRPr sz="1500"/>
          </a:p>
          <a:p>
            <a:pPr indent="0" lvl="0" marL="0" rtl="0" algn="l">
              <a:spcBef>
                <a:spcPts val="1200"/>
              </a:spcBef>
              <a:spcAft>
                <a:spcPts val="1200"/>
              </a:spcAft>
              <a:buNone/>
            </a:pPr>
            <a:r>
              <a:rPr lang="en" sz="1500"/>
              <a:t>Temperature on March 5, 2024 hit 36 degrees, the hottest day of the year this far. The highest ever temperature recorded in the city was in May 1931, when the mercury hit 38.9 degrees C. </a:t>
            </a:r>
            <a:endParaRPr sz="1500"/>
          </a:p>
        </p:txBody>
      </p:sp>
      <p:pic>
        <p:nvPicPr>
          <p:cNvPr id="1037" name="Google Shape;1037;p163"/>
          <p:cNvPicPr preferRelativeResize="0"/>
          <p:nvPr/>
        </p:nvPicPr>
        <p:blipFill>
          <a:blip r:embed="rId3">
            <a:alphaModFix/>
          </a:blip>
          <a:stretch>
            <a:fillRect/>
          </a:stretch>
        </p:blipFill>
        <p:spPr>
          <a:xfrm>
            <a:off x="4464000" y="1170125"/>
            <a:ext cx="4527599" cy="284251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28</a:t>
            </a:r>
            <a:r>
              <a:rPr lang="en">
                <a:solidFill>
                  <a:srgbClr val="003462"/>
                </a:solidFill>
              </a:rPr>
              <a:t>.</a:t>
            </a:r>
            <a:endParaRPr>
              <a:solidFill>
                <a:srgbClr val="003462"/>
              </a:solidFill>
            </a:endParaRPr>
          </a:p>
        </p:txBody>
      </p:sp>
      <p:sp>
        <p:nvSpPr>
          <p:cNvPr id="1043" name="Google Shape;1043;p164"/>
          <p:cNvSpPr txBox="1"/>
          <p:nvPr>
            <p:ph idx="1" type="body"/>
          </p:nvPr>
        </p:nvSpPr>
        <p:spPr>
          <a:xfrm>
            <a:off x="311700" y="1017725"/>
            <a:ext cx="4260300" cy="35511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SzPct val="75675"/>
              <a:buNone/>
            </a:pPr>
            <a:r>
              <a:rPr lang="en" sz="2000">
                <a:solidFill>
                  <a:srgbClr val="004C7F"/>
                </a:solidFill>
                <a:latin typeface="Oswald Medium"/>
                <a:ea typeface="Oswald Medium"/>
                <a:cs typeface="Oswald Medium"/>
                <a:sym typeface="Oswald Medium"/>
              </a:rPr>
              <a:t>In 2020, its centenary year, the Government Science College was upgraded to an university. It was named after a 9th century emperor of the Rashtrakuta dynasty, an accomplished poet &amp; scholar who wrote the </a:t>
            </a:r>
            <a:r>
              <a:rPr i="1" lang="en" sz="2000">
                <a:solidFill>
                  <a:srgbClr val="004C7F"/>
                </a:solidFill>
                <a:latin typeface="Oswald Medium"/>
                <a:ea typeface="Oswald Medium"/>
                <a:cs typeface="Oswald Medium"/>
                <a:sym typeface="Oswald Medium"/>
              </a:rPr>
              <a:t>Kavirajamarga</a:t>
            </a:r>
            <a:r>
              <a:rPr lang="en" sz="2000">
                <a:solidFill>
                  <a:srgbClr val="004C7F"/>
                </a:solidFill>
                <a:latin typeface="Oswald Medium"/>
                <a:ea typeface="Oswald Medium"/>
                <a:cs typeface="Oswald Medium"/>
                <a:sym typeface="Oswald Medium"/>
              </a:rPr>
              <a:t>, the earliest extant literary work in Kannada.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ct val="75675"/>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ct val="75675"/>
              <a:buNone/>
            </a:pPr>
            <a:r>
              <a:rPr lang="en" sz="2000">
                <a:solidFill>
                  <a:srgbClr val="004C7F"/>
                </a:solidFill>
                <a:latin typeface="Oswald Medium"/>
                <a:ea typeface="Oswald Medium"/>
                <a:cs typeface="Oswald Medium"/>
                <a:sym typeface="Oswald Medium"/>
              </a:rPr>
              <a:t>Just name this notable monarch of ancient India.</a:t>
            </a:r>
            <a:endParaRPr sz="2000">
              <a:solidFill>
                <a:srgbClr val="004C7F"/>
              </a:solidFill>
              <a:latin typeface="Oswald Medium"/>
              <a:ea typeface="Oswald Medium"/>
              <a:cs typeface="Oswald Medium"/>
              <a:sym typeface="Oswald Medium"/>
            </a:endParaRPr>
          </a:p>
        </p:txBody>
      </p:sp>
      <p:pic>
        <p:nvPicPr>
          <p:cNvPr id="1044" name="Google Shape;1044;p164"/>
          <p:cNvPicPr preferRelativeResize="0"/>
          <p:nvPr/>
        </p:nvPicPr>
        <p:blipFill rotWithShape="1">
          <a:blip r:embed="rId3">
            <a:alphaModFix/>
          </a:blip>
          <a:srcRect b="0" l="0" r="0" t="0"/>
          <a:stretch/>
        </p:blipFill>
        <p:spPr>
          <a:xfrm>
            <a:off x="4678675" y="738188"/>
            <a:ext cx="3943350" cy="366712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pic>
        <p:nvPicPr>
          <p:cNvPr id="1049" name="Google Shape;1049;p165"/>
          <p:cNvPicPr preferRelativeResize="0"/>
          <p:nvPr/>
        </p:nvPicPr>
        <p:blipFill rotWithShape="1">
          <a:blip r:embed="rId3">
            <a:alphaModFix/>
          </a:blip>
          <a:srcRect b="0" l="0" r="0" t="0"/>
          <a:stretch/>
        </p:blipFill>
        <p:spPr>
          <a:xfrm>
            <a:off x="152400" y="152400"/>
            <a:ext cx="6146744" cy="4838700"/>
          </a:xfrm>
          <a:prstGeom prst="rect">
            <a:avLst/>
          </a:prstGeom>
          <a:noFill/>
          <a:ln>
            <a:noFill/>
          </a:ln>
        </p:spPr>
      </p:pic>
      <p:sp>
        <p:nvSpPr>
          <p:cNvPr id="1050" name="Google Shape;1050;p165"/>
          <p:cNvSpPr txBox="1"/>
          <p:nvPr/>
        </p:nvSpPr>
        <p:spPr>
          <a:xfrm>
            <a:off x="6647950" y="1058175"/>
            <a:ext cx="1699200" cy="290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Proxima Nova"/>
                <a:ea typeface="Proxima Nova"/>
                <a:cs typeface="Proxima Nova"/>
                <a:sym typeface="Proxima Nova"/>
              </a:rPr>
              <a:t>You can use this slide if you want to give a clue.</a:t>
            </a:r>
            <a:endParaRPr b="0" i="0" sz="1800" u="none" cap="none" strike="noStrike">
              <a:solidFill>
                <a:schemeClr val="dk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Proxima Nova"/>
                <a:ea typeface="Proxima Nova"/>
                <a:cs typeface="Proxima Nova"/>
                <a:sym typeface="Proxima Nova"/>
              </a:rPr>
              <a:t>Else delete it.</a:t>
            </a:r>
            <a:endParaRPr b="0" i="0" sz="1800" u="none" cap="none" strike="noStrike">
              <a:solidFill>
                <a:schemeClr val="dk2"/>
              </a:solidFill>
              <a:latin typeface="Proxima Nova"/>
              <a:ea typeface="Proxima Nova"/>
              <a:cs typeface="Proxima Nova"/>
              <a:sym typeface="Proxima Nova"/>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166"/>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Amoghavarsha I (aka Amoghavarsha Nrupathunga)</a:t>
            </a:r>
            <a:endParaRPr sz="2200"/>
          </a:p>
          <a:p>
            <a:pPr indent="0" lvl="0" marL="0" rtl="0" algn="l">
              <a:lnSpc>
                <a:spcPct val="100000"/>
              </a:lnSpc>
              <a:spcBef>
                <a:spcPts val="0"/>
              </a:spcBef>
              <a:spcAft>
                <a:spcPts val="0"/>
              </a:spcAft>
              <a:buSzPts val="3000"/>
              <a:buNone/>
            </a:pPr>
            <a:r>
              <a:t/>
            </a:r>
            <a:endParaRPr sz="2200"/>
          </a:p>
          <a:p>
            <a:pPr indent="0" lvl="0" marL="0" rtl="0" algn="l">
              <a:lnSpc>
                <a:spcPct val="100000"/>
              </a:lnSpc>
              <a:spcBef>
                <a:spcPts val="0"/>
              </a:spcBef>
              <a:spcAft>
                <a:spcPts val="0"/>
              </a:spcAft>
              <a:buSzPts val="3000"/>
              <a:buNone/>
            </a:pPr>
            <a:r>
              <a:t/>
            </a:r>
            <a:endParaRPr sz="2200"/>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16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29</a:t>
            </a:r>
            <a:r>
              <a:rPr lang="en">
                <a:solidFill>
                  <a:srgbClr val="003462"/>
                </a:solidFill>
              </a:rPr>
              <a:t>.</a:t>
            </a:r>
            <a:endParaRPr>
              <a:solidFill>
                <a:srgbClr val="003462"/>
              </a:solidFill>
            </a:endParaRPr>
          </a:p>
        </p:txBody>
      </p:sp>
      <p:sp>
        <p:nvSpPr>
          <p:cNvPr id="1061" name="Google Shape;1061;p16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514"/>
              <a:buNone/>
            </a:pPr>
            <a:r>
              <a:rPr lang="en" sz="2200">
                <a:solidFill>
                  <a:srgbClr val="004C7F"/>
                </a:solidFill>
                <a:latin typeface="Oswald Medium"/>
                <a:ea typeface="Oswald Medium"/>
                <a:cs typeface="Oswald Medium"/>
                <a:sym typeface="Oswald Medium"/>
              </a:rPr>
              <a:t>From the 60s to the early 80s this item was the weapon of choice among thugs &amp; Bollywood villains; its popularity dipped considerably in the 90s following restrictions on its manufacture.</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514"/>
              <a:buNone/>
            </a:pPr>
            <a:r>
              <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514"/>
              <a:buNone/>
            </a:pPr>
            <a:r>
              <a:rPr lang="en" sz="2200">
                <a:solidFill>
                  <a:srgbClr val="004C7F"/>
                </a:solidFill>
                <a:latin typeface="Oswald Medium"/>
                <a:ea typeface="Oswald Medium"/>
                <a:cs typeface="Oswald Medium"/>
                <a:sym typeface="Oswald Medium"/>
              </a:rPr>
              <a:t>What item? Or where in UP will you find this monument?</a:t>
            </a:r>
            <a:endParaRPr sz="2200">
              <a:solidFill>
                <a:srgbClr val="004C7F"/>
              </a:solidFill>
              <a:latin typeface="Oswald Medium"/>
              <a:ea typeface="Oswald Medium"/>
              <a:cs typeface="Oswald Medium"/>
              <a:sym typeface="Oswald Medium"/>
            </a:endParaRPr>
          </a:p>
        </p:txBody>
      </p:sp>
      <p:pic>
        <p:nvPicPr>
          <p:cNvPr id="1062" name="Google Shape;1062;p167"/>
          <p:cNvPicPr preferRelativeResize="0"/>
          <p:nvPr/>
        </p:nvPicPr>
        <p:blipFill rotWithShape="1">
          <a:blip r:embed="rId3">
            <a:alphaModFix/>
          </a:blip>
          <a:srcRect b="0" l="0" r="0" t="0"/>
          <a:stretch/>
        </p:blipFill>
        <p:spPr>
          <a:xfrm>
            <a:off x="4440725" y="445025"/>
            <a:ext cx="4391574" cy="4391574"/>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68"/>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Rampur district - Rampuri Chaaku</a:t>
            </a:r>
            <a:endParaRPr sz="2200"/>
          </a:p>
          <a:p>
            <a:pPr indent="0" lvl="0" marL="0" rtl="0" algn="l">
              <a:lnSpc>
                <a:spcPct val="100000"/>
              </a:lnSpc>
              <a:spcBef>
                <a:spcPts val="0"/>
              </a:spcBef>
              <a:spcAft>
                <a:spcPts val="0"/>
              </a:spcAft>
              <a:buSzPts val="3000"/>
              <a:buNone/>
            </a:pPr>
            <a:r>
              <a:t/>
            </a:r>
            <a:endParaRPr sz="2200"/>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16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30</a:t>
            </a:r>
            <a:r>
              <a:rPr lang="en">
                <a:solidFill>
                  <a:srgbClr val="003462"/>
                </a:solidFill>
              </a:rPr>
              <a:t>.</a:t>
            </a:r>
            <a:endParaRPr>
              <a:solidFill>
                <a:srgbClr val="003462"/>
              </a:solidFill>
            </a:endParaRPr>
          </a:p>
        </p:txBody>
      </p:sp>
      <p:sp>
        <p:nvSpPr>
          <p:cNvPr id="1073" name="Google Shape;1073;p169"/>
          <p:cNvSpPr txBox="1"/>
          <p:nvPr>
            <p:ph idx="1" type="body"/>
          </p:nvPr>
        </p:nvSpPr>
        <p:spPr>
          <a:xfrm>
            <a:off x="311700" y="1152475"/>
            <a:ext cx="79104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Childbirth once used to be a social event exclusively attended by women, who would engage in a certain activity while waiting. The term for such women comes from the Old English words for the almighty, and the term for the godparents of one’s child. By the 16th century, the word assumed the meaning of a person, mostly a woman, who engaged in that activity. By the 19th century, the term was extended from the person to the activity itself.</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What’s the 7-letter word? If it helps, said activity isn’t restricted to women.</a:t>
            </a:r>
            <a:endParaRPr sz="2000">
              <a:solidFill>
                <a:srgbClr val="004C7F"/>
              </a:solidFill>
              <a:latin typeface="Oswald Medium"/>
              <a:ea typeface="Oswald Medium"/>
              <a:cs typeface="Oswald Medium"/>
              <a:sym typeface="Oswald Medium"/>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70"/>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Gossip</a:t>
            </a:r>
            <a:endParaRPr sz="2200"/>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31</a:t>
            </a:r>
            <a:endParaRPr>
              <a:solidFill>
                <a:srgbClr val="003462"/>
              </a:solidFill>
            </a:endParaRPr>
          </a:p>
        </p:txBody>
      </p:sp>
      <p:pic>
        <p:nvPicPr>
          <p:cNvPr id="1084" name="Google Shape;1084;p171"/>
          <p:cNvPicPr preferRelativeResize="0"/>
          <p:nvPr/>
        </p:nvPicPr>
        <p:blipFill>
          <a:blip r:embed="rId3">
            <a:alphaModFix/>
          </a:blip>
          <a:stretch>
            <a:fillRect/>
          </a:stretch>
        </p:blipFill>
        <p:spPr>
          <a:xfrm>
            <a:off x="5676324" y="91513"/>
            <a:ext cx="3306150" cy="4960475"/>
          </a:xfrm>
          <a:prstGeom prst="rect">
            <a:avLst/>
          </a:prstGeom>
          <a:noFill/>
          <a:ln>
            <a:noFill/>
          </a:ln>
        </p:spPr>
      </p:pic>
      <p:sp>
        <p:nvSpPr>
          <p:cNvPr id="1085" name="Google Shape;1085;p17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sz="2400">
              <a:solidFill>
                <a:srgbClr val="004C7F"/>
              </a:solidFill>
              <a:latin typeface="Oswald"/>
              <a:ea typeface="Oswald"/>
              <a:cs typeface="Oswald"/>
              <a:sym typeface="Oswald"/>
            </a:endParaRPr>
          </a:p>
          <a:p>
            <a:pPr indent="0" lvl="0" marL="0" rtl="0" algn="l">
              <a:spcBef>
                <a:spcPts val="1200"/>
              </a:spcBef>
              <a:spcAft>
                <a:spcPts val="0"/>
              </a:spcAft>
              <a:buNone/>
            </a:pPr>
            <a:r>
              <a:rPr b="1" lang="en" sz="2400">
                <a:solidFill>
                  <a:srgbClr val="004C7F"/>
                </a:solidFill>
                <a:latin typeface="Oswald"/>
                <a:ea typeface="Oswald"/>
                <a:cs typeface="Oswald"/>
                <a:sym typeface="Oswald"/>
              </a:rPr>
              <a:t>In which town</a:t>
            </a:r>
            <a:r>
              <a:rPr lang="en" sz="2400">
                <a:solidFill>
                  <a:srgbClr val="004C7F"/>
                </a:solidFill>
                <a:latin typeface="Oswald Medium"/>
                <a:ea typeface="Oswald Medium"/>
                <a:cs typeface="Oswald Medium"/>
                <a:sym typeface="Oswald Medium"/>
              </a:rPr>
              <a:t> is the source of this green laser beam located?</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What does it represent?</a:t>
            </a:r>
            <a:endParaRPr b="1" sz="2400">
              <a:solidFill>
                <a:srgbClr val="004C7F"/>
              </a:solidFill>
              <a:latin typeface="Oswald"/>
              <a:ea typeface="Oswald"/>
              <a:cs typeface="Oswald"/>
              <a:sym typeface="Oswald"/>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172"/>
          <p:cNvSpPr txBox="1"/>
          <p:nvPr>
            <p:ph type="title"/>
          </p:nvPr>
        </p:nvSpPr>
        <p:spPr>
          <a:xfrm>
            <a:off x="311700" y="445025"/>
            <a:ext cx="8662800" cy="2076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200"/>
              <a:t>Greenwich (Royal Observatory)</a:t>
            </a:r>
            <a:endParaRPr sz="2200"/>
          </a:p>
          <a:p>
            <a:pPr indent="0" lvl="0" marL="0" rtl="0" algn="ctr">
              <a:spcBef>
                <a:spcPts val="0"/>
              </a:spcBef>
              <a:spcAft>
                <a:spcPts val="0"/>
              </a:spcAft>
              <a:buNone/>
            </a:pPr>
            <a:r>
              <a:rPr lang="en" sz="2200"/>
              <a:t>0° longitude/ Prime meridian/ Greenwich meridian</a:t>
            </a:r>
            <a:endParaRPr sz="2200"/>
          </a:p>
        </p:txBody>
      </p:sp>
      <p:pic>
        <p:nvPicPr>
          <p:cNvPr id="1091" name="Google Shape;1091;p172"/>
          <p:cNvPicPr preferRelativeResize="0"/>
          <p:nvPr/>
        </p:nvPicPr>
        <p:blipFill>
          <a:blip r:embed="rId3">
            <a:alphaModFix/>
          </a:blip>
          <a:stretch>
            <a:fillRect/>
          </a:stretch>
        </p:blipFill>
        <p:spPr>
          <a:xfrm>
            <a:off x="2469625" y="1508900"/>
            <a:ext cx="4204749" cy="3153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11.</a:t>
            </a:r>
            <a:endParaRPr>
              <a:solidFill>
                <a:srgbClr val="003462"/>
              </a:solidFill>
            </a:endParaRPr>
          </a:p>
        </p:txBody>
      </p:sp>
      <p:sp>
        <p:nvSpPr>
          <p:cNvPr id="160" name="Google Shape;160;p2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514"/>
              <a:buNone/>
            </a:pPr>
            <a:r>
              <a:rPr lang="en" sz="2200">
                <a:solidFill>
                  <a:srgbClr val="004C7F"/>
                </a:solidFill>
                <a:latin typeface="Oswald Medium"/>
                <a:ea typeface="Oswald Medium"/>
                <a:cs typeface="Oswald Medium"/>
                <a:sym typeface="Oswald Medium"/>
              </a:rPr>
              <a:t>Packaged drinking water brand commemorating (!!) a momentous act of civil resistance led by a future law minister of India that occurred 97 years ago in Raigad district, Maharashtra.</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514"/>
              <a:buNone/>
            </a:pPr>
            <a:r>
              <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514"/>
              <a:buNone/>
            </a:pPr>
            <a:r>
              <a:rPr lang="en" sz="2200">
                <a:solidFill>
                  <a:srgbClr val="004C7F"/>
                </a:solidFill>
                <a:latin typeface="Oswald Medium"/>
                <a:ea typeface="Oswald Medium"/>
                <a:cs typeface="Oswald Medium"/>
                <a:sym typeface="Oswald Medium"/>
              </a:rPr>
              <a:t>What incident?</a:t>
            </a:r>
            <a:endParaRPr sz="2200">
              <a:solidFill>
                <a:srgbClr val="004C7F"/>
              </a:solidFill>
              <a:latin typeface="Oswald Medium"/>
              <a:ea typeface="Oswald Medium"/>
              <a:cs typeface="Oswald Medium"/>
              <a:sym typeface="Oswald Medium"/>
            </a:endParaRPr>
          </a:p>
        </p:txBody>
      </p:sp>
      <p:pic>
        <p:nvPicPr>
          <p:cNvPr id="161" name="Google Shape;161;p29"/>
          <p:cNvPicPr preferRelativeResize="0"/>
          <p:nvPr/>
        </p:nvPicPr>
        <p:blipFill rotWithShape="1">
          <a:blip r:embed="rId3">
            <a:alphaModFix/>
          </a:blip>
          <a:srcRect b="0" l="0" r="0" t="0"/>
          <a:stretch/>
        </p:blipFill>
        <p:spPr>
          <a:xfrm>
            <a:off x="5006225" y="380000"/>
            <a:ext cx="3410825" cy="4514599"/>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32</a:t>
            </a:r>
            <a:r>
              <a:rPr lang="en">
                <a:solidFill>
                  <a:srgbClr val="003462"/>
                </a:solidFill>
              </a:rPr>
              <a:t>.</a:t>
            </a:r>
            <a:endParaRPr>
              <a:solidFill>
                <a:srgbClr val="003462"/>
              </a:solidFill>
            </a:endParaRPr>
          </a:p>
        </p:txBody>
      </p:sp>
      <p:sp>
        <p:nvSpPr>
          <p:cNvPr id="1097" name="Google Shape;1097;p173"/>
          <p:cNvSpPr txBox="1"/>
          <p:nvPr>
            <p:ph idx="1" type="body"/>
          </p:nvPr>
        </p:nvSpPr>
        <p:spPr>
          <a:xfrm>
            <a:off x="311700" y="1152475"/>
            <a:ext cx="7512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2400">
                <a:solidFill>
                  <a:srgbClr val="004C7F"/>
                </a:solidFill>
                <a:latin typeface="Oswald"/>
                <a:ea typeface="Oswald"/>
                <a:cs typeface="Oswald"/>
                <a:sym typeface="Oswald"/>
              </a:rPr>
              <a:t>What is the blanked-out pun in this Amul Topical?</a:t>
            </a:r>
            <a:endParaRPr b="1" sz="2400">
              <a:solidFill>
                <a:srgbClr val="004C7F"/>
              </a:solidFill>
              <a:latin typeface="Oswald"/>
              <a:ea typeface="Oswald"/>
              <a:cs typeface="Oswald"/>
              <a:sym typeface="Oswald"/>
            </a:endParaRPr>
          </a:p>
        </p:txBody>
      </p:sp>
      <p:pic>
        <p:nvPicPr>
          <p:cNvPr id="1098" name="Google Shape;1098;p173"/>
          <p:cNvPicPr preferRelativeResize="0"/>
          <p:nvPr/>
        </p:nvPicPr>
        <p:blipFill>
          <a:blip r:embed="rId3">
            <a:alphaModFix/>
          </a:blip>
          <a:stretch>
            <a:fillRect/>
          </a:stretch>
        </p:blipFill>
        <p:spPr>
          <a:xfrm>
            <a:off x="1354713" y="1784578"/>
            <a:ext cx="6434576" cy="3233374"/>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74"/>
          <p:cNvSpPr txBox="1"/>
          <p:nvPr>
            <p:ph type="title"/>
          </p:nvPr>
        </p:nvSpPr>
        <p:spPr>
          <a:xfrm>
            <a:off x="311700" y="445025"/>
            <a:ext cx="8662800" cy="2076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200"/>
              <a:t>Manjamul Boys</a:t>
            </a:r>
            <a:endParaRPr sz="2200"/>
          </a:p>
        </p:txBody>
      </p:sp>
      <p:pic>
        <p:nvPicPr>
          <p:cNvPr id="1104" name="Google Shape;1104;p174"/>
          <p:cNvPicPr preferRelativeResize="0"/>
          <p:nvPr/>
        </p:nvPicPr>
        <p:blipFill rotWithShape="1">
          <a:blip r:embed="rId3">
            <a:alphaModFix/>
          </a:blip>
          <a:srcRect b="24108" l="0" r="0" t="24289"/>
          <a:stretch/>
        </p:blipFill>
        <p:spPr>
          <a:xfrm>
            <a:off x="1600450" y="1366475"/>
            <a:ext cx="6085299" cy="3140226"/>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33.</a:t>
            </a:r>
            <a:endParaRPr>
              <a:solidFill>
                <a:srgbClr val="003462"/>
              </a:solidFill>
            </a:endParaRPr>
          </a:p>
        </p:txBody>
      </p:sp>
      <p:sp>
        <p:nvSpPr>
          <p:cNvPr id="1110" name="Google Shape;1110;p175"/>
          <p:cNvSpPr txBox="1"/>
          <p:nvPr>
            <p:ph idx="1" type="body"/>
          </p:nvPr>
        </p:nvSpPr>
        <p:spPr>
          <a:xfrm>
            <a:off x="311700" y="1152475"/>
            <a:ext cx="7852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The ______ well is situated in the Masjid Al-Haram in Mecca. Some Muslims believe that it has magical and healing properties. ______ is also the name of a major cola brand in Iran, as well as the name of many small tea stalls in the Indian subcontinent (including Bangalore). Fill in the blanks.</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1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Zamzam</a:t>
            </a:r>
            <a:endParaRPr/>
          </a:p>
        </p:txBody>
      </p:sp>
      <p:sp>
        <p:nvSpPr>
          <p:cNvPr id="1116" name="Google Shape;1116;p17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117" name="Google Shape;1117;p17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34</a:t>
            </a:r>
            <a:r>
              <a:rPr lang="en">
                <a:solidFill>
                  <a:srgbClr val="003462"/>
                </a:solidFill>
              </a:rPr>
              <a:t>.</a:t>
            </a:r>
            <a:endParaRPr>
              <a:solidFill>
                <a:srgbClr val="003462"/>
              </a:solidFill>
            </a:endParaRPr>
          </a:p>
        </p:txBody>
      </p:sp>
      <p:sp>
        <p:nvSpPr>
          <p:cNvPr id="1123" name="Google Shape;1123;p177"/>
          <p:cNvSpPr txBox="1"/>
          <p:nvPr>
            <p:ph idx="1" type="body"/>
          </p:nvPr>
        </p:nvSpPr>
        <p:spPr>
          <a:xfrm>
            <a:off x="311700" y="1152475"/>
            <a:ext cx="82185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Patrick Blackett was a British physicist who won the Physics Nobel Prize in 1948, </a:t>
            </a:r>
            <a:r>
              <a:rPr i="1" lang="en" sz="2400">
                <a:solidFill>
                  <a:srgbClr val="004C7F"/>
                </a:solidFill>
                <a:latin typeface="Oswald Medium"/>
                <a:ea typeface="Oswald Medium"/>
                <a:cs typeface="Oswald Medium"/>
                <a:sym typeface="Oswald Medium"/>
              </a:rPr>
              <a:t>“for his development of the Wilson cloud chamber method, and his discoveries therewith in the fields of nuclear physics and cosmic radiation”</a:t>
            </a:r>
            <a:r>
              <a:rPr lang="en" sz="2400">
                <a:solidFill>
                  <a:srgbClr val="004C7F"/>
                </a:solidFill>
                <a:latin typeface="Oswald Medium"/>
                <a:ea typeface="Oswald Medium"/>
                <a:cs typeface="Oswald Medium"/>
                <a:sym typeface="Oswald Medium"/>
              </a:rPr>
              <a:t>.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However, he finds fame in pop culture because one of his frustrated young students tried to murder him with poison. Name the student, who went on to gain both fame and infamy later on in life.</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78"/>
          <p:cNvSpPr txBox="1"/>
          <p:nvPr>
            <p:ph type="title"/>
          </p:nvPr>
        </p:nvSpPr>
        <p:spPr>
          <a:xfrm>
            <a:off x="311700" y="52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Robert Oppenheimer</a:t>
            </a:r>
            <a:endParaRPr/>
          </a:p>
        </p:txBody>
      </p:sp>
      <p:sp>
        <p:nvSpPr>
          <p:cNvPr id="1129" name="Google Shape;1129;p17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130" name="Google Shape;1130;p17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35</a:t>
            </a:r>
            <a:r>
              <a:rPr lang="en">
                <a:solidFill>
                  <a:srgbClr val="003462"/>
                </a:solidFill>
              </a:rPr>
              <a:t>.</a:t>
            </a:r>
            <a:endParaRPr>
              <a:solidFill>
                <a:srgbClr val="003462"/>
              </a:solidFill>
            </a:endParaRPr>
          </a:p>
        </p:txBody>
      </p:sp>
      <p:pic>
        <p:nvPicPr>
          <p:cNvPr id="1136" name="Google Shape;1136;p179"/>
          <p:cNvPicPr preferRelativeResize="0"/>
          <p:nvPr/>
        </p:nvPicPr>
        <p:blipFill>
          <a:blip r:embed="rId3">
            <a:alphaModFix/>
          </a:blip>
          <a:stretch>
            <a:fillRect/>
          </a:stretch>
        </p:blipFill>
        <p:spPr>
          <a:xfrm>
            <a:off x="5514224" y="109125"/>
            <a:ext cx="3536450" cy="4970824"/>
          </a:xfrm>
          <a:prstGeom prst="rect">
            <a:avLst/>
          </a:prstGeom>
          <a:noFill/>
          <a:ln>
            <a:noFill/>
          </a:ln>
        </p:spPr>
      </p:pic>
      <p:sp>
        <p:nvSpPr>
          <p:cNvPr id="1137" name="Google Shape;1137;p179"/>
          <p:cNvSpPr txBox="1"/>
          <p:nvPr>
            <p:ph idx="1" type="body"/>
          </p:nvPr>
        </p:nvSpPr>
        <p:spPr>
          <a:xfrm>
            <a:off x="311700" y="1152475"/>
            <a:ext cx="5015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Pictured here is a conference room inside the international global headquarters of </a:t>
            </a:r>
            <a:r>
              <a:rPr b="1" lang="en" sz="2400">
                <a:solidFill>
                  <a:srgbClr val="004C7F"/>
                </a:solidFill>
                <a:latin typeface="Oswald"/>
                <a:ea typeface="Oswald"/>
                <a:cs typeface="Oswald"/>
                <a:sym typeface="Oswald"/>
              </a:rPr>
              <a:t>which corporation? </a:t>
            </a:r>
            <a:endParaRPr b="1" sz="2400">
              <a:solidFill>
                <a:srgbClr val="004C7F"/>
              </a:solidFill>
              <a:latin typeface="Oswald"/>
              <a:ea typeface="Oswald"/>
              <a:cs typeface="Oswald"/>
              <a:sym typeface="Oswald"/>
            </a:endParaRPr>
          </a:p>
          <a:p>
            <a:pPr indent="0" lvl="0" marL="0" rtl="0" algn="l">
              <a:spcBef>
                <a:spcPts val="1200"/>
              </a:spcBef>
              <a:spcAft>
                <a:spcPts val="0"/>
              </a:spcAft>
              <a:buNone/>
            </a:pPr>
            <a:r>
              <a:t/>
            </a:r>
            <a:endParaRPr b="1" sz="2400">
              <a:solidFill>
                <a:srgbClr val="004C7F"/>
              </a:solidFill>
              <a:latin typeface="Oswald"/>
              <a:ea typeface="Oswald"/>
              <a:cs typeface="Oswald"/>
              <a:sym typeface="Oswald"/>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The building was designed by IM Pei and is located rather appropriately on Purchase Street in Purchase, New York.</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80"/>
          <p:cNvSpPr txBox="1"/>
          <p:nvPr>
            <p:ph type="title"/>
          </p:nvPr>
        </p:nvSpPr>
        <p:spPr>
          <a:xfrm>
            <a:off x="311700" y="445025"/>
            <a:ext cx="8520600" cy="2076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200"/>
              <a:t>Mastercard</a:t>
            </a:r>
            <a:endParaRPr sz="2200"/>
          </a:p>
        </p:txBody>
      </p:sp>
      <p:pic>
        <p:nvPicPr>
          <p:cNvPr id="1143" name="Google Shape;1143;p180"/>
          <p:cNvPicPr preferRelativeResize="0"/>
          <p:nvPr/>
        </p:nvPicPr>
        <p:blipFill>
          <a:blip r:embed="rId3">
            <a:alphaModFix/>
          </a:blip>
          <a:stretch>
            <a:fillRect/>
          </a:stretch>
        </p:blipFill>
        <p:spPr>
          <a:xfrm>
            <a:off x="2698112" y="1774200"/>
            <a:ext cx="3747777" cy="2317375"/>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81"/>
          <p:cNvSpPr txBox="1"/>
          <p:nvPr>
            <p:ph type="title"/>
          </p:nvPr>
        </p:nvSpPr>
        <p:spPr>
          <a:xfrm>
            <a:off x="257775" y="3239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Section Three</a:t>
            </a:r>
            <a:endParaRPr/>
          </a:p>
        </p:txBody>
      </p:sp>
      <p:sp>
        <p:nvSpPr>
          <p:cNvPr id="1149" name="Google Shape;1149;p181"/>
          <p:cNvSpPr txBox="1"/>
          <p:nvPr/>
        </p:nvSpPr>
        <p:spPr>
          <a:xfrm>
            <a:off x="463675" y="2857500"/>
            <a:ext cx="8162700" cy="19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Rules</a:t>
            </a:r>
            <a:endParaRPr sz="1800">
              <a:solidFill>
                <a:srgbClr val="FFFF00"/>
              </a:solidFill>
              <a:latin typeface="Alfa Slab One"/>
              <a:ea typeface="Alfa Slab One"/>
              <a:cs typeface="Alfa Slab One"/>
              <a:sym typeface="Alfa Slab One"/>
            </a:endParaRPr>
          </a:p>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25 questions x 2 points</a:t>
            </a:r>
            <a:endParaRPr sz="1800">
              <a:solidFill>
                <a:srgbClr val="FFFF00"/>
              </a:solidFill>
              <a:latin typeface="Alfa Slab One"/>
              <a:ea typeface="Alfa Slab One"/>
              <a:cs typeface="Alfa Slab One"/>
              <a:sym typeface="Alfa Slab One"/>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1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36</a:t>
            </a:r>
            <a:r>
              <a:rPr lang="en">
                <a:solidFill>
                  <a:srgbClr val="003462"/>
                </a:solidFill>
              </a:rPr>
              <a:t>.</a:t>
            </a:r>
            <a:endParaRPr>
              <a:solidFill>
                <a:srgbClr val="003462"/>
              </a:solidFill>
            </a:endParaRPr>
          </a:p>
        </p:txBody>
      </p:sp>
      <p:sp>
        <p:nvSpPr>
          <p:cNvPr id="1155" name="Google Shape;1155;p182"/>
          <p:cNvSpPr txBox="1"/>
          <p:nvPr>
            <p:ph idx="1" type="body"/>
          </p:nvPr>
        </p:nvSpPr>
        <p:spPr>
          <a:xfrm>
            <a:off x="311700" y="1152475"/>
            <a:ext cx="8196300" cy="34164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While in college Charles Darwin was a member of the X club, a group of students devoted to "birds and beasts which were before unknown to the human Y”</a:t>
            </a:r>
            <a:br>
              <a:rPr lang="en" sz="2400">
                <a:solidFill>
                  <a:srgbClr val="004C7F"/>
                </a:solidFill>
                <a:latin typeface="Oswald Medium"/>
                <a:ea typeface="Oswald Medium"/>
                <a:cs typeface="Oswald Medium"/>
                <a:sym typeface="Oswald Medium"/>
              </a:rPr>
            </a:br>
            <a:br>
              <a:rPr lang="en" sz="2400">
                <a:solidFill>
                  <a:srgbClr val="004C7F"/>
                </a:solidFill>
                <a:latin typeface="Oswald Medium"/>
                <a:ea typeface="Oswald Medium"/>
                <a:cs typeface="Oswald Medium"/>
                <a:sym typeface="Oswald Medium"/>
              </a:rPr>
            </a:br>
            <a:r>
              <a:rPr lang="en" sz="2400">
                <a:solidFill>
                  <a:srgbClr val="004C7F"/>
                </a:solidFill>
                <a:latin typeface="Oswald Medium"/>
                <a:ea typeface="Oswald Medium"/>
                <a:cs typeface="Oswald Medium"/>
                <a:sym typeface="Oswald Medium"/>
              </a:rPr>
              <a:t>Once he embarked on The Beagle, Darwin's penchant for bold choices continued to evolve bringing him into close contact with animals including pumas, iguanas, armadillos, 20-pound rodents, giant tortoises and their bladder contents.</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What is X? What did they do in this club?</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idx="1" type="body"/>
          </p:nvPr>
        </p:nvSpPr>
        <p:spPr>
          <a:xfrm>
            <a:off x="311700" y="858200"/>
            <a:ext cx="8276100" cy="406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One theory says that this happens as these animals use moonlight to navigate &amp; therefore get confused, another that it is because they move in a particular direction to escape danger.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rPr lang="en" sz="2000">
                <a:solidFill>
                  <a:srgbClr val="004C7F"/>
                </a:solidFill>
                <a:latin typeface="Oswald Medium"/>
                <a:ea typeface="Oswald Medium"/>
                <a:cs typeface="Oswald Medium"/>
                <a:sym typeface="Oswald Medium"/>
              </a:rPr>
              <a:t>We now have a more compelling answer: these animals evolved to tilt their back to wherever is brightest; for hundreds of millions of years, this was the night sky, and this behaviour told them which way was up. Humans have changed the environment increasingly, leading to catastrophic results.</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What behaviour, one that refers to an irresistible &amp; dangerous attraction?</a:t>
            </a:r>
            <a:endParaRPr sz="2000">
              <a:solidFill>
                <a:srgbClr val="004C7F"/>
              </a:solidFill>
              <a:latin typeface="Oswald Medium"/>
              <a:ea typeface="Oswald Medium"/>
              <a:cs typeface="Oswald Medium"/>
              <a:sym typeface="Oswald Medium"/>
            </a:endParaRPr>
          </a:p>
        </p:txBody>
      </p:sp>
      <p:sp>
        <p:nvSpPr>
          <p:cNvPr id="167" name="Google Shape;167;p30"/>
          <p:cNvSpPr txBox="1"/>
          <p:nvPr>
            <p:ph type="title"/>
          </p:nvPr>
        </p:nvSpPr>
        <p:spPr>
          <a:xfrm>
            <a:off x="311700" y="212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12.</a:t>
            </a:r>
            <a:endParaRPr>
              <a:solidFill>
                <a:srgbClr val="003462"/>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X – Glutton/ Glutton club </a:t>
            </a:r>
            <a:endParaRPr/>
          </a:p>
          <a:p>
            <a:pPr indent="0" lvl="0" marL="0" rtl="0" algn="l">
              <a:spcBef>
                <a:spcPts val="0"/>
              </a:spcBef>
              <a:spcAft>
                <a:spcPts val="0"/>
              </a:spcAft>
              <a:buNone/>
            </a:pPr>
            <a:r>
              <a:rPr lang="en"/>
              <a:t>Eat newly discovered animals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61" name="Google Shape;1161;p18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162" name="Google Shape;1162;p18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184"/>
          <p:cNvSpPr txBox="1"/>
          <p:nvPr>
            <p:ph type="title"/>
          </p:nvPr>
        </p:nvSpPr>
        <p:spPr>
          <a:xfrm>
            <a:off x="311700" y="52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37</a:t>
            </a:r>
            <a:r>
              <a:rPr lang="en">
                <a:solidFill>
                  <a:srgbClr val="003462"/>
                </a:solidFill>
              </a:rPr>
              <a:t>.</a:t>
            </a:r>
            <a:endParaRPr>
              <a:solidFill>
                <a:srgbClr val="003462"/>
              </a:solidFill>
            </a:endParaRPr>
          </a:p>
        </p:txBody>
      </p:sp>
      <p:sp>
        <p:nvSpPr>
          <p:cNvPr id="1168" name="Google Shape;1168;p184"/>
          <p:cNvSpPr txBox="1"/>
          <p:nvPr>
            <p:ph idx="1" type="body"/>
          </p:nvPr>
        </p:nvSpPr>
        <p:spPr>
          <a:xfrm>
            <a:off x="311700" y="1152475"/>
            <a:ext cx="83202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en" sz="2100">
                <a:solidFill>
                  <a:srgbClr val="004C7F"/>
                </a:solidFill>
                <a:latin typeface="Oswald Medium"/>
                <a:ea typeface="Oswald Medium"/>
                <a:cs typeface="Oswald Medium"/>
                <a:sym typeface="Oswald Medium"/>
              </a:rPr>
              <a:t>In the 8th century an obscure Buddhist king in Afghanistan defeated the mighty Abbasid empire and forced them to pay tribute. </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688"/>
              <a:buNone/>
            </a:pPr>
            <a:r>
              <a:rPr lang="en" sz="2100">
                <a:solidFill>
                  <a:srgbClr val="004C7F"/>
                </a:solidFill>
                <a:latin typeface="Oswald Medium"/>
                <a:ea typeface="Oswald Medium"/>
                <a:cs typeface="Oswald Medium"/>
                <a:sym typeface="Oswald Medium"/>
              </a:rPr>
              <a:t>This king’s Chinese allies called him “Fromo Kesro” – implying he was ambitiously (or fan-boyishly) named by his father, in honour of another distant figure.  </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688"/>
              <a:buNone/>
            </a:pPr>
            <a:r>
              <a:rPr lang="en" sz="2100">
                <a:solidFill>
                  <a:srgbClr val="004C7F"/>
                </a:solidFill>
                <a:latin typeface="Oswald Medium"/>
                <a:ea typeface="Oswald Medium"/>
                <a:cs typeface="Oswald Medium"/>
                <a:sym typeface="Oswald Medium"/>
              </a:rPr>
              <a:t>Fromo Kesro's victories may have forged parts of the legend of the Tibetan King whose name appears to be phonetically similar: Phrom Ge-sar. </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688"/>
              <a:buNone/>
            </a:pPr>
            <a:r>
              <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688"/>
              <a:buNone/>
            </a:pPr>
            <a:r>
              <a:rPr lang="en" sz="2100">
                <a:solidFill>
                  <a:srgbClr val="004C7F"/>
                </a:solidFill>
                <a:latin typeface="Oswald Medium"/>
                <a:ea typeface="Oswald Medium"/>
                <a:cs typeface="Oswald Medium"/>
                <a:sym typeface="Oswald Medium"/>
              </a:rPr>
              <a:t>Tell me what or who this king is named after. Why was he named so?</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688"/>
              <a:buNone/>
            </a:pPr>
            <a:r>
              <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1200"/>
              </a:spcAft>
              <a:buSzPts val="688"/>
              <a:buNone/>
            </a:pPr>
            <a:r>
              <a:t/>
            </a:r>
            <a:endParaRPr sz="2100">
              <a:solidFill>
                <a:srgbClr val="004C7F"/>
              </a:solidFill>
              <a:latin typeface="Oswald Medium"/>
              <a:ea typeface="Oswald Medium"/>
              <a:cs typeface="Oswald Medium"/>
              <a:sym typeface="Oswald Medium"/>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1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Rome Caesar or Roman Kaîsar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 was thus named because the Romans were also fighting the Arabs</a:t>
            </a:r>
            <a:endParaRPr/>
          </a:p>
          <a:p>
            <a:pPr indent="0" lvl="0" marL="0" rtl="0" algn="l">
              <a:spcBef>
                <a:spcPts val="0"/>
              </a:spcBef>
              <a:spcAft>
                <a:spcPts val="0"/>
              </a:spcAft>
              <a:buNone/>
            </a:pPr>
            <a:r>
              <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38</a:t>
            </a:r>
            <a:r>
              <a:rPr lang="en">
                <a:solidFill>
                  <a:srgbClr val="003462"/>
                </a:solidFill>
              </a:rPr>
              <a:t>.</a:t>
            </a:r>
            <a:endParaRPr>
              <a:solidFill>
                <a:srgbClr val="003462"/>
              </a:solidFill>
            </a:endParaRPr>
          </a:p>
        </p:txBody>
      </p:sp>
      <p:sp>
        <p:nvSpPr>
          <p:cNvPr id="1179" name="Google Shape;1179;p186"/>
          <p:cNvSpPr txBox="1"/>
          <p:nvPr>
            <p:ph idx="1" type="body"/>
          </p:nvPr>
        </p:nvSpPr>
        <p:spPr>
          <a:xfrm>
            <a:off x="311700" y="1152475"/>
            <a:ext cx="8312400" cy="3416400"/>
          </a:xfrm>
          <a:prstGeom prst="rect">
            <a:avLst/>
          </a:prstGeom>
        </p:spPr>
        <p:txBody>
          <a:bodyPr anchorCtr="0" anchor="t" bIns="91425" lIns="91425" spcFirstLastPara="1" rIns="91425" wrap="square" tIns="91425">
            <a:normAutofit/>
          </a:bodyPr>
          <a:lstStyle/>
          <a:p>
            <a:pPr indent="0" lvl="0" marL="0" rtl="0" algn="l">
              <a:lnSpc>
                <a:spcPct val="110000"/>
              </a:lnSpc>
              <a:spcBef>
                <a:spcPts val="1200"/>
              </a:spcBef>
              <a:spcAft>
                <a:spcPts val="0"/>
              </a:spcAft>
              <a:buNone/>
            </a:pPr>
            <a:r>
              <a:rPr lang="en" sz="1900">
                <a:solidFill>
                  <a:srgbClr val="404040"/>
                </a:solidFill>
                <a:latin typeface="Arial"/>
                <a:ea typeface="Arial"/>
                <a:cs typeface="Arial"/>
                <a:sym typeface="Arial"/>
              </a:rPr>
              <a:t>On the left is a chained creature, that features in the Japanese video game Sekiro. On the right is a historic Chinese depiction of the same creature - which Confucians once argued did not possess a soul.</a:t>
            </a:r>
            <a:br>
              <a:rPr lang="en" sz="1900">
                <a:solidFill>
                  <a:srgbClr val="404040"/>
                </a:solidFill>
                <a:latin typeface="Arial"/>
                <a:ea typeface="Arial"/>
                <a:cs typeface="Arial"/>
                <a:sym typeface="Arial"/>
              </a:rPr>
            </a:br>
            <a:endParaRPr sz="1900">
              <a:solidFill>
                <a:srgbClr val="404040"/>
              </a:solidFill>
              <a:latin typeface="Arial"/>
              <a:ea typeface="Arial"/>
              <a:cs typeface="Arial"/>
              <a:sym typeface="Arial"/>
            </a:endParaRPr>
          </a:p>
          <a:p>
            <a:pPr indent="0" lvl="0" marL="0" rtl="0" algn="l">
              <a:lnSpc>
                <a:spcPct val="110000"/>
              </a:lnSpc>
              <a:spcBef>
                <a:spcPts val="1200"/>
              </a:spcBef>
              <a:spcAft>
                <a:spcPts val="0"/>
              </a:spcAft>
              <a:buNone/>
            </a:pPr>
            <a:r>
              <a:rPr lang="en" sz="1900">
                <a:solidFill>
                  <a:srgbClr val="404040"/>
                </a:solidFill>
                <a:latin typeface="Arial"/>
                <a:ea typeface="Arial"/>
                <a:cs typeface="Arial"/>
                <a:sym typeface="Arial"/>
              </a:rPr>
              <a:t>Rather rudely this creature was conflated with a certain new arrival to the region - so any ideas about this sort of monster was inspired by encounters with the newly arrived curiosities. </a:t>
            </a:r>
            <a:endParaRPr sz="1900">
              <a:solidFill>
                <a:srgbClr val="404040"/>
              </a:solidFill>
              <a:latin typeface="Arial"/>
              <a:ea typeface="Arial"/>
              <a:cs typeface="Arial"/>
              <a:sym typeface="Arial"/>
            </a:endParaRPr>
          </a:p>
          <a:p>
            <a:pPr indent="0" lvl="0" marL="0" rtl="0" algn="l">
              <a:lnSpc>
                <a:spcPct val="110000"/>
              </a:lnSpc>
              <a:spcBef>
                <a:spcPts val="1200"/>
              </a:spcBef>
              <a:spcAft>
                <a:spcPts val="200"/>
              </a:spcAft>
              <a:buNone/>
            </a:pPr>
            <a:r>
              <a:rPr lang="en" sz="1900">
                <a:solidFill>
                  <a:srgbClr val="404040"/>
                </a:solidFill>
                <a:latin typeface="Arial"/>
                <a:ea typeface="Arial"/>
                <a:cs typeface="Arial"/>
                <a:sym typeface="Arial"/>
              </a:rPr>
              <a:t>What are these creatures? What are they inspired by or based off?</a:t>
            </a:r>
            <a:endParaRPr sz="1900">
              <a:solidFill>
                <a:srgbClr val="404040"/>
              </a:solidFill>
              <a:latin typeface="Arial"/>
              <a:ea typeface="Arial"/>
              <a:cs typeface="Arial"/>
              <a:sym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06.</a:t>
            </a:r>
            <a:endParaRPr>
              <a:solidFill>
                <a:srgbClr val="003462"/>
              </a:solidFill>
            </a:endParaRPr>
          </a:p>
        </p:txBody>
      </p:sp>
      <p:sp>
        <p:nvSpPr>
          <p:cNvPr id="1185" name="Google Shape;1185;p187"/>
          <p:cNvSpPr txBox="1"/>
          <p:nvPr>
            <p:ph idx="1" type="body"/>
          </p:nvPr>
        </p:nvSpPr>
        <p:spPr>
          <a:xfrm>
            <a:off x="311700" y="1152475"/>
            <a:ext cx="8312400" cy="3416400"/>
          </a:xfrm>
          <a:prstGeom prst="rect">
            <a:avLst/>
          </a:prstGeom>
        </p:spPr>
        <p:txBody>
          <a:bodyPr anchorCtr="0" anchor="t" bIns="91425" lIns="91425" spcFirstLastPara="1" rIns="91425" wrap="square" tIns="91425">
            <a:normAutofit/>
          </a:bodyPr>
          <a:lstStyle/>
          <a:p>
            <a:pPr indent="0" lvl="0" marL="0" rtl="0" algn="l">
              <a:lnSpc>
                <a:spcPct val="110000"/>
              </a:lnSpc>
              <a:spcBef>
                <a:spcPts val="1200"/>
              </a:spcBef>
              <a:spcAft>
                <a:spcPts val="200"/>
              </a:spcAft>
              <a:buNone/>
            </a:pPr>
            <a:r>
              <a:t/>
            </a:r>
            <a:endParaRPr sz="1900">
              <a:solidFill>
                <a:srgbClr val="404040"/>
              </a:solidFill>
              <a:latin typeface="Arial"/>
              <a:ea typeface="Arial"/>
              <a:cs typeface="Arial"/>
              <a:sym typeface="Arial"/>
            </a:endParaRPr>
          </a:p>
        </p:txBody>
      </p:sp>
      <p:pic>
        <p:nvPicPr>
          <p:cNvPr id="1186" name="Google Shape;1186;p187"/>
          <p:cNvPicPr preferRelativeResize="0"/>
          <p:nvPr/>
        </p:nvPicPr>
        <p:blipFill>
          <a:blip r:embed="rId3">
            <a:alphaModFix/>
          </a:blip>
          <a:stretch>
            <a:fillRect/>
          </a:stretch>
        </p:blipFill>
        <p:spPr>
          <a:xfrm>
            <a:off x="0" y="0"/>
            <a:ext cx="3988726" cy="5143501"/>
          </a:xfrm>
          <a:prstGeom prst="rect">
            <a:avLst/>
          </a:prstGeom>
          <a:noFill/>
          <a:ln>
            <a:noFill/>
          </a:ln>
        </p:spPr>
      </p:pic>
      <p:pic>
        <p:nvPicPr>
          <p:cNvPr id="1187" name="Google Shape;1187;p187"/>
          <p:cNvPicPr preferRelativeResize="0"/>
          <p:nvPr/>
        </p:nvPicPr>
        <p:blipFill>
          <a:blip r:embed="rId4">
            <a:alphaModFix/>
          </a:blip>
          <a:stretch>
            <a:fillRect/>
          </a:stretch>
        </p:blipFill>
        <p:spPr>
          <a:xfrm>
            <a:off x="3154887" y="0"/>
            <a:ext cx="5989125" cy="5143499"/>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88"/>
          <p:cNvSpPr txBox="1"/>
          <p:nvPr>
            <p:ph type="title"/>
          </p:nvPr>
        </p:nvSpPr>
        <p:spPr>
          <a:xfrm>
            <a:off x="311700" y="445025"/>
            <a:ext cx="3408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Giants/ Ogres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Europeans (Dutch/ Portuguese)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93" name="Google Shape;1193;p18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94" name="Google Shape;1194;p188"/>
          <p:cNvPicPr preferRelativeResize="0"/>
          <p:nvPr/>
        </p:nvPicPr>
        <p:blipFill>
          <a:blip r:embed="rId3">
            <a:alphaModFix/>
          </a:blip>
          <a:stretch>
            <a:fillRect/>
          </a:stretch>
        </p:blipFill>
        <p:spPr>
          <a:xfrm>
            <a:off x="3949375" y="0"/>
            <a:ext cx="5143500" cy="5143500"/>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39</a:t>
            </a:r>
            <a:r>
              <a:rPr lang="en">
                <a:solidFill>
                  <a:srgbClr val="003462"/>
                </a:solidFill>
              </a:rPr>
              <a:t>.</a:t>
            </a:r>
            <a:endParaRPr>
              <a:solidFill>
                <a:srgbClr val="003462"/>
              </a:solidFill>
            </a:endParaRPr>
          </a:p>
        </p:txBody>
      </p:sp>
      <p:sp>
        <p:nvSpPr>
          <p:cNvPr id="1200" name="Google Shape;1200;p189"/>
          <p:cNvSpPr txBox="1"/>
          <p:nvPr>
            <p:ph idx="1" type="body"/>
          </p:nvPr>
        </p:nvSpPr>
        <p:spPr>
          <a:xfrm>
            <a:off x="311700" y="1152475"/>
            <a:ext cx="8320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Some ATM’s in X city are unique. Give X and what makes them unique.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Image follows</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39</a:t>
            </a:r>
            <a:r>
              <a:rPr lang="en">
                <a:solidFill>
                  <a:srgbClr val="003462"/>
                </a:solidFill>
              </a:rPr>
              <a:t>.</a:t>
            </a:r>
            <a:endParaRPr>
              <a:solidFill>
                <a:srgbClr val="003462"/>
              </a:solidFill>
            </a:endParaRPr>
          </a:p>
        </p:txBody>
      </p:sp>
      <p:sp>
        <p:nvSpPr>
          <p:cNvPr id="1206" name="Google Shape;1206;p190"/>
          <p:cNvSpPr txBox="1"/>
          <p:nvPr>
            <p:ph idx="1" type="body"/>
          </p:nvPr>
        </p:nvSpPr>
        <p:spPr>
          <a:xfrm>
            <a:off x="311700" y="1152475"/>
            <a:ext cx="8320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pic>
        <p:nvPicPr>
          <p:cNvPr id="1207" name="Google Shape;1207;p190"/>
          <p:cNvPicPr preferRelativeResize="0"/>
          <p:nvPr/>
        </p:nvPicPr>
        <p:blipFill>
          <a:blip r:embed="rId3">
            <a:alphaModFix/>
          </a:blip>
          <a:stretch>
            <a:fillRect/>
          </a:stretch>
        </p:blipFill>
        <p:spPr>
          <a:xfrm>
            <a:off x="1321125" y="445025"/>
            <a:ext cx="6769250" cy="4519051"/>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Vatican city, </a:t>
            </a:r>
            <a:endParaRPr/>
          </a:p>
          <a:p>
            <a:pPr indent="0" lvl="0" marL="0" rtl="0" algn="l">
              <a:spcBef>
                <a:spcPts val="0"/>
              </a:spcBef>
              <a:spcAft>
                <a:spcPts val="0"/>
              </a:spcAft>
              <a:buNone/>
            </a:pPr>
            <a:r>
              <a:rPr lang="en"/>
              <a:t>They are in Latin. No points for Comic Sans. </a:t>
            </a:r>
            <a:br>
              <a:rPr lang="en"/>
            </a:b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a:t>
            </a:r>
            <a:r>
              <a:rPr lang="en">
                <a:solidFill>
                  <a:srgbClr val="003462"/>
                </a:solidFill>
              </a:rPr>
              <a:t>0.</a:t>
            </a:r>
            <a:endParaRPr>
              <a:solidFill>
                <a:srgbClr val="003462"/>
              </a:solidFill>
            </a:endParaRPr>
          </a:p>
        </p:txBody>
      </p:sp>
      <p:sp>
        <p:nvSpPr>
          <p:cNvPr id="1218" name="Google Shape;1218;p192"/>
          <p:cNvSpPr txBox="1"/>
          <p:nvPr>
            <p:ph idx="1" type="body"/>
          </p:nvPr>
        </p:nvSpPr>
        <p:spPr>
          <a:xfrm>
            <a:off x="311700" y="1152475"/>
            <a:ext cx="7894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The following image is a statue made in Kerala, pre- European contact, in a style that became rare shortly after. Who is depicted here? Why did this style go out of favour?</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1"/>
          <p:cNvSpPr txBox="1"/>
          <p:nvPr>
            <p:ph idx="1" type="body"/>
          </p:nvPr>
        </p:nvSpPr>
        <p:spPr>
          <a:xfrm>
            <a:off x="311700" y="858200"/>
            <a:ext cx="8382900" cy="406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You will often seen bottles of pink solution in photos of Anti-Corruption Bureau sting operations. ACB officials provide the complainant with currency notes smeared with a colourless powder. When the money has changed hands, ACB officials swoop in and get the corrupt official to dip their fingers in bottles filled with basic sodium carbonate solution. If it turns pink, it proves that the official took the bribe.</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What substance, familiar to all school chemistry students, is used to catch one pink-handed?</a:t>
            </a:r>
            <a:endParaRPr sz="2000">
              <a:solidFill>
                <a:srgbClr val="004C7F"/>
              </a:solidFill>
              <a:latin typeface="Oswald Medium"/>
              <a:ea typeface="Oswald Medium"/>
              <a:cs typeface="Oswald Medium"/>
              <a:sym typeface="Oswald Medium"/>
            </a:endParaRPr>
          </a:p>
        </p:txBody>
      </p:sp>
      <p:sp>
        <p:nvSpPr>
          <p:cNvPr id="173" name="Google Shape;173;p31"/>
          <p:cNvSpPr txBox="1"/>
          <p:nvPr>
            <p:ph type="title"/>
          </p:nvPr>
        </p:nvSpPr>
        <p:spPr>
          <a:xfrm>
            <a:off x="311700" y="212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13.</a:t>
            </a:r>
            <a:endParaRPr>
              <a:solidFill>
                <a:srgbClr val="003462"/>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1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a:t>
            </a:r>
            <a:r>
              <a:rPr lang="en">
                <a:solidFill>
                  <a:srgbClr val="003462"/>
                </a:solidFill>
              </a:rPr>
              <a:t>0.</a:t>
            </a:r>
            <a:endParaRPr>
              <a:solidFill>
                <a:srgbClr val="003462"/>
              </a:solidFill>
            </a:endParaRPr>
          </a:p>
        </p:txBody>
      </p:sp>
      <p:sp>
        <p:nvSpPr>
          <p:cNvPr id="1224" name="Google Shape;1224;p193"/>
          <p:cNvSpPr txBox="1"/>
          <p:nvPr>
            <p:ph idx="1" type="body"/>
          </p:nvPr>
        </p:nvSpPr>
        <p:spPr>
          <a:xfrm>
            <a:off x="311700" y="1152475"/>
            <a:ext cx="7894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pic>
        <p:nvPicPr>
          <p:cNvPr id="1225" name="Google Shape;1225;p193"/>
          <p:cNvPicPr preferRelativeResize="0"/>
          <p:nvPr/>
        </p:nvPicPr>
        <p:blipFill>
          <a:blip r:embed="rId3">
            <a:alphaModFix/>
          </a:blip>
          <a:stretch>
            <a:fillRect/>
          </a:stretch>
        </p:blipFill>
        <p:spPr>
          <a:xfrm>
            <a:off x="2834741" y="0"/>
            <a:ext cx="3474518" cy="5143500"/>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194"/>
          <p:cNvSpPr txBox="1"/>
          <p:nvPr>
            <p:ph type="title"/>
          </p:nvPr>
        </p:nvSpPr>
        <p:spPr>
          <a:xfrm>
            <a:off x="311700" y="445025"/>
            <a:ext cx="5164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Jesus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was superseded by more European inspired art styles</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19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41</a:t>
            </a:r>
            <a:r>
              <a:rPr lang="en">
                <a:solidFill>
                  <a:srgbClr val="003462"/>
                </a:solidFill>
              </a:rPr>
              <a:t>.</a:t>
            </a:r>
            <a:endParaRPr>
              <a:solidFill>
                <a:srgbClr val="003462"/>
              </a:solidFill>
            </a:endParaRPr>
          </a:p>
        </p:txBody>
      </p:sp>
      <p:sp>
        <p:nvSpPr>
          <p:cNvPr id="1236" name="Google Shape;1236;p19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Who is fashion icon and social media star Uorfi Javed trolling and the supposed cause the other star campaigned for?</a:t>
            </a:r>
            <a:endParaRPr sz="2400">
              <a:solidFill>
                <a:srgbClr val="004C7F"/>
              </a:solidFill>
              <a:latin typeface="Oswald Medium"/>
              <a:ea typeface="Oswald Medium"/>
              <a:cs typeface="Oswald Medium"/>
              <a:sym typeface="Oswald Medium"/>
            </a:endParaRPr>
          </a:p>
        </p:txBody>
      </p:sp>
      <p:pic>
        <p:nvPicPr>
          <p:cNvPr id="1237" name="Google Shape;1237;p195"/>
          <p:cNvPicPr preferRelativeResize="0"/>
          <p:nvPr/>
        </p:nvPicPr>
        <p:blipFill>
          <a:blip r:embed="rId3">
            <a:alphaModFix/>
          </a:blip>
          <a:stretch>
            <a:fillRect/>
          </a:stretch>
        </p:blipFill>
        <p:spPr>
          <a:xfrm>
            <a:off x="5824750" y="1152475"/>
            <a:ext cx="3007547" cy="3820976"/>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1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43" name="Google Shape;1243;p19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44" name="Google Shape;1244;p19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45" name="Google Shape;1245;p196"/>
          <p:cNvPicPr preferRelativeResize="0"/>
          <p:nvPr/>
        </p:nvPicPr>
        <p:blipFill>
          <a:blip r:embed="rId3">
            <a:alphaModFix/>
          </a:blip>
          <a:stretch>
            <a:fillRect/>
          </a:stretch>
        </p:blipFill>
        <p:spPr>
          <a:xfrm>
            <a:off x="2344199" y="0"/>
            <a:ext cx="4048538" cy="5143501"/>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1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n"/>
              <a:t>Poonam Pandey and Cervical Cancer</a:t>
            </a:r>
            <a:endParaRPr/>
          </a:p>
          <a:p>
            <a:pPr indent="0" lvl="0" marL="0" rtl="0" algn="l">
              <a:spcBef>
                <a:spcPts val="1200"/>
              </a:spcBef>
              <a:spcAft>
                <a:spcPts val="0"/>
              </a:spcAft>
              <a:buNone/>
            </a:pPr>
            <a:r>
              <a:t/>
            </a:r>
            <a:endParaRPr/>
          </a:p>
        </p:txBody>
      </p:sp>
      <p:sp>
        <p:nvSpPr>
          <p:cNvPr id="1251" name="Google Shape;1251;p19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52" name="Google Shape;1252;p19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53" name="Google Shape;1253;p197"/>
          <p:cNvPicPr preferRelativeResize="0"/>
          <p:nvPr/>
        </p:nvPicPr>
        <p:blipFill>
          <a:blip r:embed="rId3">
            <a:alphaModFix/>
          </a:blip>
          <a:stretch>
            <a:fillRect/>
          </a:stretch>
        </p:blipFill>
        <p:spPr>
          <a:xfrm>
            <a:off x="1682375" y="1152475"/>
            <a:ext cx="5803274" cy="3898274"/>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42.</a:t>
            </a:r>
            <a:endParaRPr>
              <a:solidFill>
                <a:srgbClr val="003462"/>
              </a:solidFill>
            </a:endParaRPr>
          </a:p>
        </p:txBody>
      </p:sp>
      <p:sp>
        <p:nvSpPr>
          <p:cNvPr id="1259" name="Google Shape;1259;p198"/>
          <p:cNvSpPr txBox="1"/>
          <p:nvPr>
            <p:ph idx="1" type="body"/>
          </p:nvPr>
        </p:nvSpPr>
        <p:spPr>
          <a:xfrm>
            <a:off x="311700" y="1152475"/>
            <a:ext cx="86079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Originally the song X was not part of the film. They had already shot with Y, an iconic song from a movie that will again have a reboot. The music director had said in an interview “</a:t>
            </a:r>
            <a:r>
              <a:rPr i="1" lang="en" sz="2400">
                <a:solidFill>
                  <a:srgbClr val="004C7F"/>
                </a:solidFill>
                <a:latin typeface="Oswald Medium"/>
                <a:ea typeface="Oswald Medium"/>
                <a:cs typeface="Oswald Medium"/>
                <a:sym typeface="Oswald Medium"/>
              </a:rPr>
              <a:t>A song from another movie doesn’t qualify for anything, and it doesn’t seem right</a:t>
            </a:r>
            <a:r>
              <a:rPr lang="en" sz="2400">
                <a:solidFill>
                  <a:srgbClr val="004C7F"/>
                </a:solidFill>
                <a:latin typeface="Oswald Medium"/>
                <a:ea typeface="Oswald Medium"/>
                <a:cs typeface="Oswald Medium"/>
                <a:sym typeface="Oswald Medium"/>
              </a:rPr>
              <a:t>.” Hence X was composed and time stretched to the extra beats per minute.</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Name X that has brought so many laurels </a:t>
            </a:r>
            <a:r>
              <a:rPr lang="en" sz="2400">
                <a:solidFill>
                  <a:srgbClr val="004C7F"/>
                </a:solidFill>
                <a:latin typeface="Oswald Medium"/>
                <a:ea typeface="Oswald Medium"/>
                <a:cs typeface="Oswald Medium"/>
                <a:sym typeface="Oswald Medium"/>
              </a:rPr>
              <a:t>even though fans believe the musician had composed much better songs. Name </a:t>
            </a:r>
            <a:r>
              <a:rPr b="1" lang="en" sz="2400">
                <a:solidFill>
                  <a:srgbClr val="004C7F"/>
                </a:solidFill>
                <a:latin typeface="Oswald"/>
                <a:ea typeface="Oswald"/>
                <a:cs typeface="Oswald"/>
                <a:sym typeface="Oswald"/>
              </a:rPr>
              <a:t>Y a Hindi chartbuster from the 2000s</a:t>
            </a:r>
            <a:r>
              <a:rPr lang="en" sz="2400">
                <a:solidFill>
                  <a:srgbClr val="004C7F"/>
                </a:solidFill>
                <a:latin typeface="Oswald Medium"/>
                <a:ea typeface="Oswald Medium"/>
                <a:cs typeface="Oswald Medium"/>
                <a:sym typeface="Oswald Medium"/>
              </a:rPr>
              <a:t>.</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X- Jai Ho from Slumdog Millionaire</a:t>
            </a:r>
            <a:br>
              <a:rPr lang="en"/>
            </a:br>
            <a:r>
              <a:rPr lang="en"/>
              <a:t>Y- Aaj Ki Raat from Don</a:t>
            </a:r>
            <a:endParaRPr/>
          </a:p>
        </p:txBody>
      </p:sp>
      <p:sp>
        <p:nvSpPr>
          <p:cNvPr id="1265" name="Google Shape;1265;p19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66" name="Google Shape;1266;p19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2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43</a:t>
            </a:r>
            <a:r>
              <a:rPr lang="en">
                <a:solidFill>
                  <a:srgbClr val="003462"/>
                </a:solidFill>
              </a:rPr>
              <a:t>.</a:t>
            </a:r>
            <a:endParaRPr>
              <a:solidFill>
                <a:srgbClr val="003462"/>
              </a:solidFill>
            </a:endParaRPr>
          </a:p>
        </p:txBody>
      </p:sp>
      <p:sp>
        <p:nvSpPr>
          <p:cNvPr id="1272" name="Google Shape;1272;p200"/>
          <p:cNvSpPr txBox="1"/>
          <p:nvPr>
            <p:ph idx="1" type="body"/>
          </p:nvPr>
        </p:nvSpPr>
        <p:spPr>
          <a:xfrm>
            <a:off x="311700" y="1152475"/>
            <a:ext cx="84867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In 2014, artist Laxman Aelay was asked to design the emblem of a state. He incorporated structures associated with the two dynasties in the region.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A decade later, a new government has decided to change the state’s logo as they believe it symbolises aristocracy and dictatorship of rulers in the past. Although historians say they represent city planning.</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Name the state and the two dynasties.</a:t>
            </a:r>
            <a:endParaRPr b="1" sz="2400">
              <a:solidFill>
                <a:srgbClr val="004C7F"/>
              </a:solidFill>
              <a:latin typeface="Oswald"/>
              <a:ea typeface="Oswald"/>
              <a:cs typeface="Oswald"/>
              <a:sym typeface="Oswald"/>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2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Telangana, Qutb Shahi and Kakatiya</a:t>
            </a:r>
            <a:endParaRPr/>
          </a:p>
        </p:txBody>
      </p:sp>
      <p:sp>
        <p:nvSpPr>
          <p:cNvPr id="1278" name="Google Shape;1278;p20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79" name="Google Shape;1279;p20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80" name="Google Shape;1280;p201"/>
          <p:cNvPicPr preferRelativeResize="0"/>
          <p:nvPr/>
        </p:nvPicPr>
        <p:blipFill>
          <a:blip r:embed="rId3">
            <a:alphaModFix/>
          </a:blip>
          <a:stretch>
            <a:fillRect/>
          </a:stretch>
        </p:blipFill>
        <p:spPr>
          <a:xfrm>
            <a:off x="2840350" y="1152475"/>
            <a:ext cx="3275450" cy="3026675"/>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2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44</a:t>
            </a:r>
            <a:r>
              <a:rPr lang="en">
                <a:solidFill>
                  <a:srgbClr val="003462"/>
                </a:solidFill>
              </a:rPr>
              <a:t>.</a:t>
            </a:r>
            <a:endParaRPr>
              <a:solidFill>
                <a:srgbClr val="003462"/>
              </a:solidFill>
            </a:endParaRPr>
          </a:p>
        </p:txBody>
      </p:sp>
      <p:sp>
        <p:nvSpPr>
          <p:cNvPr id="1286" name="Google Shape;1286;p20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When beer brand Peroni posted its sponsorship announcement with Ferrari, fans believed that it was a clue for the arrival of X.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However, Peroni added this minor detail as a tribute to Y, who on a historic victory had this detail on his car.</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Name X and Y.</a:t>
            </a:r>
            <a:endParaRPr b="1" sz="2400">
              <a:solidFill>
                <a:srgbClr val="004C7F"/>
              </a:solidFill>
              <a:latin typeface="Oswald"/>
              <a:ea typeface="Oswald"/>
              <a:cs typeface="Oswald"/>
              <a:sym typeface="Oswald"/>
            </a:endParaRPr>
          </a:p>
        </p:txBody>
      </p:sp>
      <p:pic>
        <p:nvPicPr>
          <p:cNvPr id="1287" name="Google Shape;1287;p202"/>
          <p:cNvPicPr preferRelativeResize="0"/>
          <p:nvPr/>
        </p:nvPicPr>
        <p:blipFill>
          <a:blip r:embed="rId3">
            <a:alphaModFix/>
          </a:blip>
          <a:stretch>
            <a:fillRect/>
          </a:stretch>
        </p:blipFill>
        <p:spPr>
          <a:xfrm>
            <a:off x="4477475" y="1312825"/>
            <a:ext cx="4527599" cy="25178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txBox="1"/>
          <p:nvPr>
            <p:ph idx="1" type="body"/>
          </p:nvPr>
        </p:nvSpPr>
        <p:spPr>
          <a:xfrm>
            <a:off x="311700" y="858200"/>
            <a:ext cx="3739200" cy="406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Sergei Krikalev (in photo) and Alexandr Volkvo have been dubbed the “last citizens of the Soviet Union.”</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What did they do, or what happened for them to be described thus?</a:t>
            </a:r>
            <a:endParaRPr sz="2000">
              <a:solidFill>
                <a:srgbClr val="004C7F"/>
              </a:solidFill>
              <a:latin typeface="Oswald Medium"/>
              <a:ea typeface="Oswald Medium"/>
              <a:cs typeface="Oswald Medium"/>
              <a:sym typeface="Oswald Medium"/>
            </a:endParaRPr>
          </a:p>
        </p:txBody>
      </p:sp>
      <p:sp>
        <p:nvSpPr>
          <p:cNvPr id="179" name="Google Shape;179;p32"/>
          <p:cNvSpPr txBox="1"/>
          <p:nvPr>
            <p:ph type="title"/>
          </p:nvPr>
        </p:nvSpPr>
        <p:spPr>
          <a:xfrm>
            <a:off x="311700" y="212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14.</a:t>
            </a:r>
            <a:endParaRPr>
              <a:solidFill>
                <a:srgbClr val="003462"/>
              </a:solidFill>
            </a:endParaRPr>
          </a:p>
        </p:txBody>
      </p:sp>
      <p:pic>
        <p:nvPicPr>
          <p:cNvPr id="180" name="Google Shape;180;p32"/>
          <p:cNvPicPr preferRelativeResize="0"/>
          <p:nvPr/>
        </p:nvPicPr>
        <p:blipFill rotWithShape="1">
          <a:blip r:embed="rId3">
            <a:alphaModFix/>
          </a:blip>
          <a:srcRect b="0" l="0" r="0" t="0"/>
          <a:stretch/>
        </p:blipFill>
        <p:spPr>
          <a:xfrm>
            <a:off x="4124400" y="325250"/>
            <a:ext cx="4648531" cy="4707700"/>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20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93" name="Google Shape;1293;p20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94" name="Google Shape;1294;p20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95" name="Google Shape;1295;p203"/>
          <p:cNvPicPr preferRelativeResize="0"/>
          <p:nvPr/>
        </p:nvPicPr>
        <p:blipFill>
          <a:blip r:embed="rId3">
            <a:alphaModFix/>
          </a:blip>
          <a:stretch>
            <a:fillRect/>
          </a:stretch>
        </p:blipFill>
        <p:spPr>
          <a:xfrm>
            <a:off x="1371813" y="998650"/>
            <a:ext cx="6696576" cy="372405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2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number 44</a:t>
            </a:r>
            <a:br>
              <a:rPr lang="en"/>
            </a:br>
            <a:r>
              <a:rPr lang="en"/>
              <a:t>X- Lewis Hamilton, Y- Maurice Trintignant</a:t>
            </a:r>
            <a:endParaRPr/>
          </a:p>
        </p:txBody>
      </p:sp>
      <p:sp>
        <p:nvSpPr>
          <p:cNvPr id="1301" name="Google Shape;1301;p204"/>
          <p:cNvSpPr txBox="1"/>
          <p:nvPr>
            <p:ph idx="1" type="body"/>
          </p:nvPr>
        </p:nvSpPr>
        <p:spPr>
          <a:xfrm>
            <a:off x="244375" y="1415050"/>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302" name="Google Shape;1302;p20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03" name="Google Shape;1303;p204"/>
          <p:cNvPicPr preferRelativeResize="0"/>
          <p:nvPr/>
        </p:nvPicPr>
        <p:blipFill>
          <a:blip r:embed="rId3">
            <a:alphaModFix/>
          </a:blip>
          <a:stretch>
            <a:fillRect/>
          </a:stretch>
        </p:blipFill>
        <p:spPr>
          <a:xfrm>
            <a:off x="4572000" y="1647725"/>
            <a:ext cx="4260300" cy="3409950"/>
          </a:xfrm>
          <a:prstGeom prst="rect">
            <a:avLst/>
          </a:prstGeom>
          <a:noFill/>
          <a:ln>
            <a:noFill/>
          </a:ln>
        </p:spPr>
      </p:pic>
      <p:pic>
        <p:nvPicPr>
          <p:cNvPr id="1304" name="Google Shape;1304;p204"/>
          <p:cNvPicPr preferRelativeResize="0"/>
          <p:nvPr/>
        </p:nvPicPr>
        <p:blipFill>
          <a:blip r:embed="rId4">
            <a:alphaModFix/>
          </a:blip>
          <a:stretch>
            <a:fillRect/>
          </a:stretch>
        </p:blipFill>
        <p:spPr>
          <a:xfrm>
            <a:off x="575350" y="1641520"/>
            <a:ext cx="3225100" cy="2963450"/>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20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45</a:t>
            </a:r>
            <a:r>
              <a:rPr lang="en">
                <a:solidFill>
                  <a:srgbClr val="003462"/>
                </a:solidFill>
              </a:rPr>
              <a:t>.</a:t>
            </a:r>
            <a:endParaRPr>
              <a:solidFill>
                <a:srgbClr val="003462"/>
              </a:solidFill>
            </a:endParaRPr>
          </a:p>
        </p:txBody>
      </p:sp>
      <p:sp>
        <p:nvSpPr>
          <p:cNvPr id="1310" name="Google Shape;1310;p205"/>
          <p:cNvSpPr txBox="1"/>
          <p:nvPr>
            <p:ph idx="1" type="body"/>
          </p:nvPr>
        </p:nvSpPr>
        <p:spPr>
          <a:xfrm>
            <a:off x="311700" y="1152475"/>
            <a:ext cx="8183700" cy="3416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1000"/>
              </a:spcBef>
              <a:spcAft>
                <a:spcPts val="0"/>
              </a:spcAft>
              <a:buNone/>
            </a:pPr>
            <a:r>
              <a:rPr lang="en" sz="2400">
                <a:solidFill>
                  <a:srgbClr val="004C7F"/>
                </a:solidFill>
                <a:latin typeface="Oswald"/>
                <a:ea typeface="Oswald"/>
                <a:cs typeface="Oswald"/>
                <a:sym typeface="Oswald"/>
              </a:rPr>
              <a:t>X’s squeaking voice, bulging round eyes, and enormous ears help him fit in with other creatures which makes him a beloved character in the world of Z. </a:t>
            </a:r>
            <a:endParaRPr sz="2400">
              <a:solidFill>
                <a:srgbClr val="004C7F"/>
              </a:solidFill>
              <a:latin typeface="Oswald"/>
              <a:ea typeface="Oswald"/>
              <a:cs typeface="Oswald"/>
              <a:sym typeface="Oswald"/>
            </a:endParaRPr>
          </a:p>
          <a:p>
            <a:pPr indent="0" lvl="0" marL="0" rtl="0" algn="l">
              <a:lnSpc>
                <a:spcPct val="90000"/>
              </a:lnSpc>
              <a:spcBef>
                <a:spcPts val="1000"/>
              </a:spcBef>
              <a:spcAft>
                <a:spcPts val="0"/>
              </a:spcAft>
              <a:buNone/>
            </a:pPr>
            <a:r>
              <a:rPr lang="en" sz="2400">
                <a:solidFill>
                  <a:srgbClr val="004C7F"/>
                </a:solidFill>
                <a:latin typeface="Oswald"/>
                <a:ea typeface="Oswald"/>
                <a:cs typeface="Oswald"/>
                <a:sym typeface="Oswald"/>
              </a:rPr>
              <a:t>Although there was a rumor since the early 2000s, with some news outlets suggesting that Y, an unpopular figure in the West himself accused the franchise of adapting his likeness into X's design and wanted to sue the producers for the ‘supposed similarities’.</a:t>
            </a:r>
            <a:endParaRPr sz="2400">
              <a:solidFill>
                <a:srgbClr val="004C7F"/>
              </a:solidFill>
              <a:latin typeface="Oswald"/>
              <a:ea typeface="Oswald"/>
              <a:cs typeface="Oswald"/>
              <a:sym typeface="Oswald"/>
            </a:endParaRPr>
          </a:p>
          <a:p>
            <a:pPr indent="0" lvl="0" marL="0" rtl="0" algn="l">
              <a:lnSpc>
                <a:spcPct val="90000"/>
              </a:lnSpc>
              <a:spcBef>
                <a:spcPts val="1000"/>
              </a:spcBef>
              <a:spcAft>
                <a:spcPts val="0"/>
              </a:spcAft>
              <a:buNone/>
            </a:pPr>
            <a:r>
              <a:rPr b="1" lang="en" sz="2400">
                <a:solidFill>
                  <a:srgbClr val="004C7F"/>
                </a:solidFill>
                <a:latin typeface="Oswald"/>
                <a:ea typeface="Oswald"/>
                <a:cs typeface="Oswald"/>
                <a:sym typeface="Oswald"/>
              </a:rPr>
              <a:t>ID the character X and the leader Y.</a:t>
            </a:r>
            <a:endParaRPr b="1" sz="2400">
              <a:solidFill>
                <a:srgbClr val="004C7F"/>
              </a:solidFill>
              <a:latin typeface="Oswald"/>
              <a:ea typeface="Oswald"/>
              <a:cs typeface="Oswald"/>
              <a:sym typeface="Oswald"/>
            </a:endParaRPr>
          </a:p>
          <a:p>
            <a:pPr indent="0" lvl="0" marL="0" rtl="0" algn="l">
              <a:spcBef>
                <a:spcPts val="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2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Dobby and Vladmir Putin</a:t>
            </a:r>
            <a:endParaRPr/>
          </a:p>
        </p:txBody>
      </p:sp>
      <p:sp>
        <p:nvSpPr>
          <p:cNvPr id="1316" name="Google Shape;1316;p20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317" name="Google Shape;1317;p20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18" name="Google Shape;1318;p206"/>
          <p:cNvPicPr preferRelativeResize="0"/>
          <p:nvPr/>
        </p:nvPicPr>
        <p:blipFill>
          <a:blip r:embed="rId3">
            <a:alphaModFix/>
          </a:blip>
          <a:stretch>
            <a:fillRect/>
          </a:stretch>
        </p:blipFill>
        <p:spPr>
          <a:xfrm>
            <a:off x="2428875" y="1295400"/>
            <a:ext cx="4286250" cy="2552700"/>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2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46</a:t>
            </a:r>
            <a:r>
              <a:rPr lang="en">
                <a:solidFill>
                  <a:srgbClr val="003462"/>
                </a:solidFill>
              </a:rPr>
              <a:t>.</a:t>
            </a:r>
            <a:endParaRPr>
              <a:solidFill>
                <a:srgbClr val="003462"/>
              </a:solidFill>
            </a:endParaRPr>
          </a:p>
        </p:txBody>
      </p:sp>
      <p:sp>
        <p:nvSpPr>
          <p:cNvPr id="1324" name="Google Shape;1324;p207"/>
          <p:cNvSpPr txBox="1"/>
          <p:nvPr>
            <p:ph idx="1" type="body"/>
          </p:nvPr>
        </p:nvSpPr>
        <p:spPr>
          <a:xfrm>
            <a:off x="311700" y="1152475"/>
            <a:ext cx="79866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This Kannada movie franchise has 2 parts, and its title is a 3-letter abbreviation that is the name of a defunct mining town in Karnataka. It was created by Prashanth Neel and stars Yash in the lead role. Give the abbreviation.</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This song by Sting was released in 1993 as part of his fourth album titled Ten Summoner’s Tales. Its 3-word title is a slight paraphrasing of the last two letters of the movie franchise’s name (i.e., if the movie franchise is XYZ, then the 3-word name of the song is “Z of Y”). Name the song.</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2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KGF;</a:t>
            </a:r>
            <a:endParaRPr/>
          </a:p>
          <a:p>
            <a:pPr indent="0" lvl="0" marL="0" rtl="0" algn="l">
              <a:spcBef>
                <a:spcPts val="0"/>
              </a:spcBef>
              <a:spcAft>
                <a:spcPts val="0"/>
              </a:spcAft>
              <a:buNone/>
            </a:pPr>
            <a:r>
              <a:rPr lang="en"/>
              <a:t>Fields of Gold</a:t>
            </a:r>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2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47</a:t>
            </a:r>
            <a:r>
              <a:rPr lang="en">
                <a:solidFill>
                  <a:srgbClr val="003462"/>
                </a:solidFill>
              </a:rPr>
              <a:t>.</a:t>
            </a:r>
            <a:endParaRPr>
              <a:solidFill>
                <a:srgbClr val="003462"/>
              </a:solidFill>
            </a:endParaRPr>
          </a:p>
        </p:txBody>
      </p:sp>
      <p:sp>
        <p:nvSpPr>
          <p:cNvPr id="1335" name="Google Shape;1335;p209"/>
          <p:cNvSpPr txBox="1"/>
          <p:nvPr>
            <p:ph idx="1" type="body"/>
          </p:nvPr>
        </p:nvSpPr>
        <p:spPr>
          <a:xfrm>
            <a:off x="311700" y="1152475"/>
            <a:ext cx="8307900" cy="37863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en" sz="2100">
                <a:solidFill>
                  <a:srgbClr val="000000"/>
                </a:solidFill>
                <a:latin typeface="Arial"/>
                <a:ea typeface="Arial"/>
                <a:cs typeface="Arial"/>
                <a:sym typeface="Arial"/>
              </a:rPr>
              <a:t>The lost second part of a classical work X  inspired a plot element in a 1980 best-seller Y. This is the writer Z talking about his book Y.</a:t>
            </a:r>
            <a:endParaRPr b="1" sz="2100">
              <a:solidFill>
                <a:srgbClr val="000000"/>
              </a:solidFill>
              <a:latin typeface="Arial"/>
              <a:ea typeface="Arial"/>
              <a:cs typeface="Arial"/>
              <a:sym typeface="Arial"/>
            </a:endParaRPr>
          </a:p>
          <a:p>
            <a:pPr indent="0" lvl="0" marL="0" rtl="0" algn="l">
              <a:spcBef>
                <a:spcPts val="0"/>
              </a:spcBef>
              <a:spcAft>
                <a:spcPts val="0"/>
              </a:spcAft>
              <a:buNone/>
            </a:pPr>
            <a:r>
              <a:t/>
            </a:r>
            <a:endParaRPr sz="2100">
              <a:solidFill>
                <a:srgbClr val="000000"/>
              </a:solidFill>
              <a:latin typeface="Arial"/>
              <a:ea typeface="Arial"/>
              <a:cs typeface="Arial"/>
              <a:sym typeface="Arial"/>
            </a:endParaRPr>
          </a:p>
          <a:p>
            <a:pPr indent="0" lvl="0" marL="0" rtl="0" algn="l">
              <a:spcBef>
                <a:spcPts val="0"/>
              </a:spcBef>
              <a:spcAft>
                <a:spcPts val="0"/>
              </a:spcAft>
              <a:buNone/>
            </a:pPr>
            <a:r>
              <a:rPr lang="en" sz="2100">
                <a:solidFill>
                  <a:srgbClr val="000000"/>
                </a:solidFill>
                <a:latin typeface="Arial"/>
                <a:ea typeface="Arial"/>
                <a:cs typeface="Arial"/>
                <a:sym typeface="Arial"/>
              </a:rPr>
              <a:t>In truth, what really happened with my desire to write a book on comedy was that I wrote __ ____ __ ___ ____ instead. It was one of those cases in which, when you are unable to construct a theory, you narrate a story. And I believe that in __ ____ __ ___ ____, I did, in narrative form, flesh out a certain theory of the comic. The comic as a critical way of undercutting fanaticism. A diabolical shade of suspicion behind every proclamation of truth.”</a:t>
            </a:r>
            <a:endParaRPr sz="2100">
              <a:solidFill>
                <a:srgbClr val="000000"/>
              </a:solidFill>
              <a:latin typeface="Arial"/>
              <a:ea typeface="Arial"/>
              <a:cs typeface="Arial"/>
              <a:sym typeface="Arial"/>
            </a:endParaRPr>
          </a:p>
          <a:p>
            <a:pPr indent="0" lvl="0" marL="0" rtl="0" algn="l">
              <a:spcBef>
                <a:spcPts val="0"/>
              </a:spcBef>
              <a:spcAft>
                <a:spcPts val="0"/>
              </a:spcAft>
              <a:buNone/>
            </a:pPr>
            <a:r>
              <a:rPr lang="en" sz="2100">
                <a:solidFill>
                  <a:srgbClr val="000000"/>
                </a:solidFill>
                <a:latin typeface="Arial"/>
                <a:ea typeface="Arial"/>
                <a:cs typeface="Arial"/>
                <a:sym typeface="Arial"/>
              </a:rPr>
              <a:t> </a:t>
            </a:r>
            <a:endParaRPr sz="2100">
              <a:solidFill>
                <a:srgbClr val="000000"/>
              </a:solidFill>
              <a:latin typeface="Arial"/>
              <a:ea typeface="Arial"/>
              <a:cs typeface="Arial"/>
              <a:sym typeface="Arial"/>
            </a:endParaRPr>
          </a:p>
          <a:p>
            <a:pPr indent="0" lvl="0" marL="0" rtl="0" algn="l">
              <a:spcBef>
                <a:spcPts val="0"/>
              </a:spcBef>
              <a:spcAft>
                <a:spcPts val="0"/>
              </a:spcAft>
              <a:buNone/>
            </a:pPr>
            <a:r>
              <a:rPr lang="en" sz="2100">
                <a:solidFill>
                  <a:srgbClr val="000000"/>
                </a:solidFill>
                <a:latin typeface="Arial"/>
                <a:ea typeface="Arial"/>
                <a:cs typeface="Arial"/>
                <a:sym typeface="Arial"/>
              </a:rPr>
              <a:t>Name any two of XYZ.</a:t>
            </a:r>
            <a:endParaRPr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21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ANSWER</a:t>
            </a:r>
            <a:endParaRPr>
              <a:solidFill>
                <a:srgbClr val="003462"/>
              </a:solidFill>
            </a:endParaRPr>
          </a:p>
        </p:txBody>
      </p:sp>
      <p:sp>
        <p:nvSpPr>
          <p:cNvPr id="1341" name="Google Shape;1341;p210"/>
          <p:cNvSpPr txBox="1"/>
          <p:nvPr>
            <p:ph idx="1" type="body"/>
          </p:nvPr>
        </p:nvSpPr>
        <p:spPr>
          <a:xfrm>
            <a:off x="311700" y="1152475"/>
            <a:ext cx="8307900" cy="378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rgbClr val="000000"/>
                </a:solidFill>
                <a:latin typeface="Arial"/>
                <a:ea typeface="Arial"/>
                <a:cs typeface="Arial"/>
                <a:sym typeface="Arial"/>
              </a:rPr>
              <a:t>X; ARISTOTLE’S POETICS</a:t>
            </a:r>
            <a:endParaRPr b="1" sz="2100">
              <a:solidFill>
                <a:srgbClr val="000000"/>
              </a:solidFill>
              <a:latin typeface="Arial"/>
              <a:ea typeface="Arial"/>
              <a:cs typeface="Arial"/>
              <a:sym typeface="Arial"/>
            </a:endParaRPr>
          </a:p>
          <a:p>
            <a:pPr indent="0" lvl="0" marL="0" rtl="0" algn="l">
              <a:spcBef>
                <a:spcPts val="0"/>
              </a:spcBef>
              <a:spcAft>
                <a:spcPts val="0"/>
              </a:spcAft>
              <a:buNone/>
            </a:pPr>
            <a:r>
              <a:rPr b="1" lang="en" sz="2100">
                <a:solidFill>
                  <a:srgbClr val="000000"/>
                </a:solidFill>
                <a:latin typeface="Arial"/>
                <a:ea typeface="Arial"/>
                <a:cs typeface="Arial"/>
                <a:sym typeface="Arial"/>
              </a:rPr>
              <a:t>Y: THE NAME OF THE ROSE</a:t>
            </a:r>
            <a:endParaRPr b="1" sz="2100">
              <a:solidFill>
                <a:srgbClr val="000000"/>
              </a:solidFill>
              <a:latin typeface="Arial"/>
              <a:ea typeface="Arial"/>
              <a:cs typeface="Arial"/>
              <a:sym typeface="Arial"/>
            </a:endParaRPr>
          </a:p>
          <a:p>
            <a:pPr indent="0" lvl="0" marL="0" rtl="0" algn="l">
              <a:spcBef>
                <a:spcPts val="0"/>
              </a:spcBef>
              <a:spcAft>
                <a:spcPts val="0"/>
              </a:spcAft>
              <a:buNone/>
            </a:pPr>
            <a:r>
              <a:rPr b="1" lang="en" sz="2100">
                <a:solidFill>
                  <a:srgbClr val="000000"/>
                </a:solidFill>
                <a:latin typeface="Arial"/>
                <a:ea typeface="Arial"/>
                <a:cs typeface="Arial"/>
                <a:sym typeface="Arial"/>
              </a:rPr>
              <a:t>Z: UMBERTO ECO</a:t>
            </a:r>
            <a:endParaRPr b="1"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21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48</a:t>
            </a:r>
            <a:r>
              <a:rPr lang="en">
                <a:solidFill>
                  <a:srgbClr val="003462"/>
                </a:solidFill>
              </a:rPr>
              <a:t>.</a:t>
            </a:r>
            <a:endParaRPr>
              <a:solidFill>
                <a:srgbClr val="003462"/>
              </a:solidFill>
            </a:endParaRPr>
          </a:p>
        </p:txBody>
      </p:sp>
      <p:sp>
        <p:nvSpPr>
          <p:cNvPr id="1347" name="Google Shape;1347;p21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A</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WHO is this?</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B</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WHAT is he holding or where would you find this statue?</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B is often known by A’s name.</a:t>
            </a:r>
            <a:endParaRPr sz="2400">
              <a:solidFill>
                <a:srgbClr val="004C7F"/>
              </a:solidFill>
              <a:latin typeface="Oswald Medium"/>
              <a:ea typeface="Oswald Medium"/>
              <a:cs typeface="Oswald Medium"/>
              <a:sym typeface="Oswald Medium"/>
            </a:endParaRPr>
          </a:p>
        </p:txBody>
      </p:sp>
      <p:pic>
        <p:nvPicPr>
          <p:cNvPr id="1348" name="Google Shape;1348;p211"/>
          <p:cNvPicPr preferRelativeResize="0"/>
          <p:nvPr/>
        </p:nvPicPr>
        <p:blipFill>
          <a:blip r:embed="rId3">
            <a:alphaModFix/>
          </a:blip>
          <a:stretch>
            <a:fillRect/>
          </a:stretch>
        </p:blipFill>
        <p:spPr>
          <a:xfrm>
            <a:off x="4233325" y="445025"/>
            <a:ext cx="4503800" cy="6021001"/>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21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ANSWER</a:t>
            </a:r>
            <a:endParaRPr>
              <a:solidFill>
                <a:srgbClr val="003462"/>
              </a:solidFill>
            </a:endParaRPr>
          </a:p>
        </p:txBody>
      </p:sp>
      <p:sp>
        <p:nvSpPr>
          <p:cNvPr id="1354" name="Google Shape;1354;p212"/>
          <p:cNvSpPr txBox="1"/>
          <p:nvPr>
            <p:ph idx="1" type="body"/>
          </p:nvPr>
        </p:nvSpPr>
        <p:spPr>
          <a:xfrm>
            <a:off x="311700" y="1152475"/>
            <a:ext cx="8307900" cy="378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rgbClr val="000000"/>
                </a:solidFill>
                <a:latin typeface="Arial"/>
                <a:ea typeface="Arial"/>
                <a:cs typeface="Arial"/>
                <a:sym typeface="Arial"/>
              </a:rPr>
              <a:t>JN TATA</a:t>
            </a:r>
            <a:endParaRPr b="1" sz="2100">
              <a:solidFill>
                <a:srgbClr val="000000"/>
              </a:solidFill>
              <a:latin typeface="Arial"/>
              <a:ea typeface="Arial"/>
              <a:cs typeface="Arial"/>
              <a:sym typeface="Arial"/>
            </a:endParaRPr>
          </a:p>
          <a:p>
            <a:pPr indent="0" lvl="0" marL="0" rtl="0" algn="l">
              <a:spcBef>
                <a:spcPts val="0"/>
              </a:spcBef>
              <a:spcAft>
                <a:spcPts val="0"/>
              </a:spcAft>
              <a:buNone/>
            </a:pPr>
            <a:r>
              <a:rPr b="1" lang="en" sz="2100">
                <a:solidFill>
                  <a:srgbClr val="000000"/>
                </a:solidFill>
                <a:latin typeface="Arial"/>
                <a:ea typeface="Arial"/>
                <a:cs typeface="Arial"/>
                <a:sym typeface="Arial"/>
              </a:rPr>
              <a:t>IISC</a:t>
            </a:r>
            <a:endParaRPr b="1"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69" name="Shape 69"/>
        <p:cNvGrpSpPr/>
        <p:nvPr/>
      </p:nvGrpSpPr>
      <p:grpSpPr>
        <a:xfrm>
          <a:off x="0" y="0"/>
          <a:ext cx="0" cy="0"/>
          <a:chOff x="0" y="0"/>
          <a:chExt cx="0" cy="0"/>
        </a:xfrm>
      </p:grpSpPr>
      <p:sp>
        <p:nvSpPr>
          <p:cNvPr id="70" name="Google Shape;70;p15"/>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FFFF00"/>
                </a:solidFill>
                <a:latin typeface="Oswald SemiBold"/>
                <a:ea typeface="Oswald SemiBold"/>
                <a:cs typeface="Oswald SemiBold"/>
                <a:sym typeface="Oswald SemiBold"/>
              </a:rPr>
              <a:t>Setters</a:t>
            </a:r>
            <a:endParaRPr>
              <a:solidFill>
                <a:srgbClr val="FFFF00"/>
              </a:solidFill>
              <a:latin typeface="Oswald SemiBold"/>
              <a:ea typeface="Oswald SemiBold"/>
              <a:cs typeface="Oswald SemiBold"/>
              <a:sym typeface="Oswald SemiBold"/>
            </a:endParaRPr>
          </a:p>
        </p:txBody>
      </p:sp>
      <p:sp>
        <p:nvSpPr>
          <p:cNvPr id="71" name="Google Shape;71;p15"/>
          <p:cNvSpPr txBox="1"/>
          <p:nvPr>
            <p:ph idx="1" type="subTitle"/>
          </p:nvPr>
        </p:nvSpPr>
        <p:spPr>
          <a:xfrm>
            <a:off x="311700" y="3165827"/>
            <a:ext cx="8520600" cy="165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lt1"/>
                </a:solidFill>
              </a:rPr>
              <a:t>Avinash T N</a:t>
            </a:r>
            <a:endParaRPr sz="1300">
              <a:solidFill>
                <a:schemeClr val="lt1"/>
              </a:solidFill>
            </a:endParaRPr>
          </a:p>
          <a:p>
            <a:pPr indent="0" lvl="0" marL="0" rtl="0" algn="ctr">
              <a:spcBef>
                <a:spcPts val="0"/>
              </a:spcBef>
              <a:spcAft>
                <a:spcPts val="0"/>
              </a:spcAft>
              <a:buNone/>
            </a:pPr>
            <a:r>
              <a:rPr lang="en" sz="1300">
                <a:solidFill>
                  <a:schemeClr val="lt1"/>
                </a:solidFill>
              </a:rPr>
              <a:t>Prithwiraj Mukherjee</a:t>
            </a:r>
            <a:endParaRPr sz="1300">
              <a:solidFill>
                <a:schemeClr val="lt1"/>
              </a:solidFill>
            </a:endParaRPr>
          </a:p>
          <a:p>
            <a:pPr indent="0" lvl="0" marL="0" rtl="0" algn="ctr">
              <a:spcBef>
                <a:spcPts val="0"/>
              </a:spcBef>
              <a:spcAft>
                <a:spcPts val="0"/>
              </a:spcAft>
              <a:buNone/>
            </a:pPr>
            <a:r>
              <a:rPr lang="en" sz="1300">
                <a:solidFill>
                  <a:schemeClr val="lt1"/>
                </a:solidFill>
              </a:rPr>
              <a:t>Rijul Ballal</a:t>
            </a:r>
            <a:endParaRPr sz="1300">
              <a:solidFill>
                <a:schemeClr val="lt1"/>
              </a:solidFill>
            </a:endParaRPr>
          </a:p>
          <a:p>
            <a:pPr indent="0" lvl="0" marL="0" rtl="0" algn="ctr">
              <a:spcBef>
                <a:spcPts val="0"/>
              </a:spcBef>
              <a:spcAft>
                <a:spcPts val="0"/>
              </a:spcAft>
              <a:buNone/>
            </a:pPr>
            <a:r>
              <a:rPr lang="en" sz="1300">
                <a:solidFill>
                  <a:schemeClr val="lt1"/>
                </a:solidFill>
              </a:rPr>
              <a:t>Venkataraman Ravindra</a:t>
            </a:r>
            <a:endParaRPr sz="1300">
              <a:solidFill>
                <a:schemeClr val="lt1"/>
              </a:solidFill>
            </a:endParaRPr>
          </a:p>
          <a:p>
            <a:pPr indent="0" lvl="0" marL="0" rtl="0" algn="ctr">
              <a:spcBef>
                <a:spcPts val="0"/>
              </a:spcBef>
              <a:spcAft>
                <a:spcPts val="0"/>
              </a:spcAft>
              <a:buNone/>
            </a:pPr>
            <a:r>
              <a:rPr lang="en" sz="1300">
                <a:solidFill>
                  <a:schemeClr val="lt1"/>
                </a:solidFill>
              </a:rPr>
              <a:t>Rohit Ravichandran</a:t>
            </a:r>
            <a:endParaRPr sz="1300">
              <a:solidFill>
                <a:schemeClr val="lt1"/>
              </a:solidFill>
            </a:endParaRPr>
          </a:p>
          <a:p>
            <a:pPr indent="0" lvl="0" marL="0" rtl="0" algn="ctr">
              <a:spcBef>
                <a:spcPts val="0"/>
              </a:spcBef>
              <a:spcAft>
                <a:spcPts val="0"/>
              </a:spcAft>
              <a:buNone/>
            </a:pPr>
            <a:r>
              <a:rPr lang="en" sz="1300">
                <a:solidFill>
                  <a:schemeClr val="lt1"/>
                </a:solidFill>
              </a:rPr>
              <a:t>Nadika N</a:t>
            </a:r>
            <a:endParaRPr sz="1300">
              <a:solidFill>
                <a:schemeClr val="lt1"/>
              </a:solidFill>
            </a:endParaRPr>
          </a:p>
          <a:p>
            <a:pPr indent="0" lvl="0" marL="0" rtl="0" algn="ctr">
              <a:spcBef>
                <a:spcPts val="0"/>
              </a:spcBef>
              <a:spcAft>
                <a:spcPts val="0"/>
              </a:spcAft>
              <a:buNone/>
            </a:pPr>
            <a:r>
              <a:rPr lang="en" sz="1300">
                <a:solidFill>
                  <a:schemeClr val="lt1"/>
                </a:solidFill>
              </a:rPr>
              <a:t>Arul Mani</a:t>
            </a:r>
            <a:endParaRPr sz="1300">
              <a:solidFill>
                <a:schemeClr val="lt1"/>
              </a:solidFill>
            </a:endParaRPr>
          </a:p>
          <a:p>
            <a:pPr indent="0" lvl="0" marL="0" rtl="0" algn="ctr">
              <a:spcBef>
                <a:spcPts val="0"/>
              </a:spcBef>
              <a:spcAft>
                <a:spcPts val="0"/>
              </a:spcAft>
              <a:buNone/>
            </a:pPr>
            <a:r>
              <a:t/>
            </a:r>
            <a:endParaRPr sz="1300">
              <a:solidFill>
                <a:schemeClr val="lt1"/>
              </a:solidFill>
            </a:endParaRPr>
          </a:p>
          <a:p>
            <a:pPr indent="0" lvl="0" marL="0" rtl="0" algn="ctr">
              <a:spcBef>
                <a:spcPts val="0"/>
              </a:spcBef>
              <a:spcAft>
                <a:spcPts val="0"/>
              </a:spcAft>
              <a:buNone/>
            </a:pPr>
            <a:r>
              <a:t/>
            </a:r>
            <a:endParaRPr sz="1300">
              <a:solidFill>
                <a:schemeClr val="lt1"/>
              </a:solidFill>
            </a:endParaRPr>
          </a:p>
          <a:p>
            <a:pPr indent="0" lvl="0" marL="0" rtl="0" algn="ctr">
              <a:spcBef>
                <a:spcPts val="0"/>
              </a:spcBef>
              <a:spcAft>
                <a:spcPts val="0"/>
              </a:spcAft>
              <a:buNone/>
            </a:pPr>
            <a:r>
              <a:t/>
            </a:r>
            <a:endParaRPr sz="13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15.</a:t>
            </a:r>
            <a:endParaRPr>
              <a:solidFill>
                <a:srgbClr val="003462"/>
              </a:solidFill>
            </a:endParaRPr>
          </a:p>
        </p:txBody>
      </p:sp>
      <p:sp>
        <p:nvSpPr>
          <p:cNvPr id="186" name="Google Shape;186;p33"/>
          <p:cNvSpPr txBox="1"/>
          <p:nvPr>
            <p:ph idx="1" type="body"/>
          </p:nvPr>
        </p:nvSpPr>
        <p:spPr>
          <a:xfrm>
            <a:off x="311700" y="1152475"/>
            <a:ext cx="7725000" cy="126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Connect (one word) the pictures to a Google product that was previously called “Bard”. </a:t>
            </a:r>
            <a:endParaRPr sz="2400">
              <a:solidFill>
                <a:srgbClr val="004C7F"/>
              </a:solidFill>
              <a:latin typeface="Oswald Medium"/>
              <a:ea typeface="Oswald Medium"/>
              <a:cs typeface="Oswald Medium"/>
              <a:sym typeface="Oswald Medium"/>
            </a:endParaRPr>
          </a:p>
        </p:txBody>
      </p:sp>
      <p:pic>
        <p:nvPicPr>
          <p:cNvPr id="187" name="Google Shape;187;p33"/>
          <p:cNvPicPr preferRelativeResize="0"/>
          <p:nvPr/>
        </p:nvPicPr>
        <p:blipFill>
          <a:blip r:embed="rId3">
            <a:alphaModFix/>
          </a:blip>
          <a:stretch>
            <a:fillRect/>
          </a:stretch>
        </p:blipFill>
        <p:spPr>
          <a:xfrm>
            <a:off x="882179" y="2321750"/>
            <a:ext cx="2854800" cy="2141100"/>
          </a:xfrm>
          <a:prstGeom prst="rect">
            <a:avLst/>
          </a:prstGeom>
          <a:noFill/>
          <a:ln>
            <a:noFill/>
          </a:ln>
        </p:spPr>
      </p:pic>
      <p:pic>
        <p:nvPicPr>
          <p:cNvPr id="188" name="Google Shape;188;p33"/>
          <p:cNvPicPr preferRelativeResize="0"/>
          <p:nvPr/>
        </p:nvPicPr>
        <p:blipFill>
          <a:blip r:embed="rId4">
            <a:alphaModFix/>
          </a:blip>
          <a:stretch>
            <a:fillRect/>
          </a:stretch>
        </p:blipFill>
        <p:spPr>
          <a:xfrm>
            <a:off x="4145300" y="2274350"/>
            <a:ext cx="3891399" cy="218850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2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49</a:t>
            </a:r>
            <a:r>
              <a:rPr lang="en">
                <a:solidFill>
                  <a:srgbClr val="003462"/>
                </a:solidFill>
              </a:rPr>
              <a:t>.</a:t>
            </a:r>
            <a:endParaRPr>
              <a:solidFill>
                <a:srgbClr val="003462"/>
              </a:solidFill>
            </a:endParaRPr>
          </a:p>
        </p:txBody>
      </p:sp>
      <p:sp>
        <p:nvSpPr>
          <p:cNvPr id="1360" name="Google Shape;1360;p213"/>
          <p:cNvSpPr txBox="1"/>
          <p:nvPr>
            <p:ph idx="1" type="body"/>
          </p:nvPr>
        </p:nvSpPr>
        <p:spPr>
          <a:xfrm>
            <a:off x="311700" y="1152475"/>
            <a:ext cx="8084400" cy="377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lang="en" sz="2080">
                <a:solidFill>
                  <a:srgbClr val="004C7F"/>
                </a:solidFill>
                <a:latin typeface="Oswald Medium"/>
                <a:ea typeface="Oswald Medium"/>
                <a:cs typeface="Oswald Medium"/>
                <a:sym typeface="Oswald Medium"/>
              </a:rPr>
              <a:t>The genesis of the current border dispute between countries X and Y goes back to their colonial masters Spain, on the one hand, and UK/Holland on the other.</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rPr lang="en" sz="2080">
                <a:solidFill>
                  <a:srgbClr val="004C7F"/>
                </a:solidFill>
                <a:latin typeface="Oswald Medium"/>
                <a:ea typeface="Oswald Medium"/>
                <a:cs typeface="Oswald Medium"/>
                <a:sym typeface="Oswald Medium"/>
              </a:rPr>
              <a:t>The Royal Geographical Society hired the explorer Robert Schomburgk to explore as far as the mouth of the Orinoco river in 1835. This was used to grab territory for the UK.</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rPr lang="en" sz="2080">
                <a:solidFill>
                  <a:srgbClr val="004C7F"/>
                </a:solidFill>
                <a:latin typeface="Oswald Medium"/>
                <a:ea typeface="Oswald Medium"/>
                <a:cs typeface="Oswald Medium"/>
                <a:sym typeface="Oswald Medium"/>
              </a:rPr>
              <a:t>Which are the two countries X and Y which are now at loggerheads?</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1200"/>
              </a:spcAft>
              <a:buSzPts val="770"/>
              <a:buNone/>
            </a:pPr>
            <a:r>
              <a:t/>
            </a:r>
            <a:endParaRPr sz="2080">
              <a:solidFill>
                <a:srgbClr val="004C7F"/>
              </a:solidFill>
              <a:latin typeface="Oswald Medium"/>
              <a:ea typeface="Oswald Medium"/>
              <a:cs typeface="Oswald Medium"/>
              <a:sym typeface="Oswald Medium"/>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2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ANSWER</a:t>
            </a:r>
            <a:endParaRPr>
              <a:solidFill>
                <a:srgbClr val="003462"/>
              </a:solidFill>
            </a:endParaRPr>
          </a:p>
        </p:txBody>
      </p:sp>
      <p:sp>
        <p:nvSpPr>
          <p:cNvPr id="1366" name="Google Shape;1366;p214"/>
          <p:cNvSpPr txBox="1"/>
          <p:nvPr>
            <p:ph idx="1" type="body"/>
          </p:nvPr>
        </p:nvSpPr>
        <p:spPr>
          <a:xfrm>
            <a:off x="311700" y="1152475"/>
            <a:ext cx="8307900" cy="378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rgbClr val="000000"/>
                </a:solidFill>
                <a:latin typeface="Arial"/>
                <a:ea typeface="Arial"/>
                <a:cs typeface="Arial"/>
                <a:sym typeface="Arial"/>
              </a:rPr>
              <a:t>X; VENEZUELA</a:t>
            </a:r>
            <a:endParaRPr b="1" sz="2100">
              <a:solidFill>
                <a:srgbClr val="000000"/>
              </a:solidFill>
              <a:latin typeface="Arial"/>
              <a:ea typeface="Arial"/>
              <a:cs typeface="Arial"/>
              <a:sym typeface="Arial"/>
            </a:endParaRPr>
          </a:p>
          <a:p>
            <a:pPr indent="0" lvl="0" marL="0" rtl="0" algn="l">
              <a:spcBef>
                <a:spcPts val="0"/>
              </a:spcBef>
              <a:spcAft>
                <a:spcPts val="0"/>
              </a:spcAft>
              <a:buNone/>
            </a:pPr>
            <a:r>
              <a:rPr b="1" lang="en" sz="2100">
                <a:solidFill>
                  <a:srgbClr val="000000"/>
                </a:solidFill>
                <a:latin typeface="Arial"/>
                <a:ea typeface="Arial"/>
                <a:cs typeface="Arial"/>
                <a:sym typeface="Arial"/>
              </a:rPr>
              <a:t>Y: GUYANA</a:t>
            </a:r>
            <a:endParaRPr b="1"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2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50</a:t>
            </a:r>
            <a:r>
              <a:rPr lang="en">
                <a:solidFill>
                  <a:srgbClr val="003462"/>
                </a:solidFill>
              </a:rPr>
              <a:t>.</a:t>
            </a:r>
            <a:endParaRPr>
              <a:solidFill>
                <a:srgbClr val="003462"/>
              </a:solidFill>
            </a:endParaRPr>
          </a:p>
        </p:txBody>
      </p:sp>
      <p:sp>
        <p:nvSpPr>
          <p:cNvPr id="1372" name="Google Shape;1372;p215"/>
          <p:cNvSpPr txBox="1"/>
          <p:nvPr>
            <p:ph idx="1" type="body"/>
          </p:nvPr>
        </p:nvSpPr>
        <p:spPr>
          <a:xfrm>
            <a:off x="311700" y="1176000"/>
            <a:ext cx="8520600" cy="379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000000"/>
                </a:solidFill>
                <a:latin typeface="Oswald"/>
                <a:ea typeface="Oswald"/>
                <a:cs typeface="Oswald"/>
                <a:sym typeface="Oswald"/>
              </a:rPr>
              <a:t> In 1957, X visited Florence, Oregon, where the U.S. Department of Agriculture was attempting to stabilize a natural occurrence and therefore prevent them from damaging roads and buildings—by planting European beachgrass and other fast-growing foliage. </a:t>
            </a:r>
            <a:endParaRPr sz="2200">
              <a:solidFill>
                <a:srgbClr val="000000"/>
              </a:solidFill>
              <a:latin typeface="Oswald"/>
              <a:ea typeface="Oswald"/>
              <a:cs typeface="Oswald"/>
              <a:sym typeface="Oswald"/>
            </a:endParaRPr>
          </a:p>
          <a:p>
            <a:pPr indent="0" lvl="0" marL="0" rtl="0" algn="l">
              <a:spcBef>
                <a:spcPts val="0"/>
              </a:spcBef>
              <a:spcAft>
                <a:spcPts val="0"/>
              </a:spcAft>
              <a:buNone/>
            </a:pPr>
            <a:r>
              <a:rPr lang="en" sz="2200">
                <a:solidFill>
                  <a:srgbClr val="000000"/>
                </a:solidFill>
                <a:latin typeface="Oswald"/>
                <a:ea typeface="Oswald"/>
                <a:cs typeface="Oswald"/>
                <a:sym typeface="Oswald"/>
              </a:rPr>
              <a:t>X planned to write a feature on this, titled “They Stopped the Moving Sands.” The piece was never finalized, but it prompted him to go into a research rabbithole, and a fascination for the ideas of ecologist Paul Sears took its place.</a:t>
            </a:r>
            <a:endParaRPr sz="2200">
              <a:solidFill>
                <a:srgbClr val="000000"/>
              </a:solidFill>
              <a:latin typeface="Oswald"/>
              <a:ea typeface="Oswald"/>
              <a:cs typeface="Oswald"/>
              <a:sym typeface="Oswald"/>
            </a:endParaRPr>
          </a:p>
          <a:p>
            <a:pPr indent="0" lvl="0" marL="0" rtl="0" algn="l">
              <a:spcBef>
                <a:spcPts val="0"/>
              </a:spcBef>
              <a:spcAft>
                <a:spcPts val="0"/>
              </a:spcAft>
              <a:buNone/>
            </a:pPr>
            <a:r>
              <a:t/>
            </a:r>
            <a:endParaRPr sz="2200">
              <a:solidFill>
                <a:srgbClr val="000000"/>
              </a:solidFill>
              <a:latin typeface="Oswald"/>
              <a:ea typeface="Oswald"/>
              <a:cs typeface="Oswald"/>
              <a:sym typeface="Oswald"/>
            </a:endParaRPr>
          </a:p>
          <a:p>
            <a:pPr indent="0" lvl="0" marL="0" rtl="0" algn="l">
              <a:spcBef>
                <a:spcPts val="0"/>
              </a:spcBef>
              <a:spcAft>
                <a:spcPts val="0"/>
              </a:spcAft>
              <a:buNone/>
            </a:pPr>
            <a:r>
              <a:rPr lang="en" sz="2200">
                <a:solidFill>
                  <a:srgbClr val="000000"/>
                </a:solidFill>
                <a:latin typeface="Oswald"/>
                <a:ea typeface="Oswald"/>
                <a:cs typeface="Oswald"/>
                <a:sym typeface="Oswald"/>
              </a:rPr>
              <a:t>Who was X? What was the final result Y of this fascination?</a:t>
            </a:r>
            <a:endParaRPr sz="2200">
              <a:solidFill>
                <a:srgbClr val="000000"/>
              </a:solidFill>
              <a:latin typeface="Oswald"/>
              <a:ea typeface="Oswald"/>
              <a:cs typeface="Oswald"/>
              <a:sym typeface="Oswald"/>
            </a:endParaRPr>
          </a:p>
          <a:p>
            <a:pPr indent="0" lvl="0" marL="0" rtl="0" algn="l">
              <a:spcBef>
                <a:spcPts val="0"/>
              </a:spcBef>
              <a:spcAft>
                <a:spcPts val="1200"/>
              </a:spcAft>
              <a:buNone/>
            </a:pPr>
            <a:r>
              <a:t/>
            </a:r>
            <a:endParaRPr sz="2800">
              <a:solidFill>
                <a:srgbClr val="004C7F"/>
              </a:solidFill>
              <a:latin typeface="Oswald Medium"/>
              <a:ea typeface="Oswald Medium"/>
              <a:cs typeface="Oswald Medium"/>
              <a:sym typeface="Oswald Medium"/>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2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ANSWER</a:t>
            </a:r>
            <a:endParaRPr>
              <a:solidFill>
                <a:srgbClr val="003462"/>
              </a:solidFill>
            </a:endParaRPr>
          </a:p>
        </p:txBody>
      </p:sp>
      <p:sp>
        <p:nvSpPr>
          <p:cNvPr id="1378" name="Google Shape;1378;p216"/>
          <p:cNvSpPr txBox="1"/>
          <p:nvPr>
            <p:ph idx="1" type="body"/>
          </p:nvPr>
        </p:nvSpPr>
        <p:spPr>
          <a:xfrm>
            <a:off x="311700" y="1152475"/>
            <a:ext cx="8307900" cy="378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rgbClr val="000000"/>
                </a:solidFill>
                <a:latin typeface="Arial"/>
                <a:ea typeface="Arial"/>
                <a:cs typeface="Arial"/>
                <a:sym typeface="Arial"/>
              </a:rPr>
              <a:t>X; FRANK HERBERT</a:t>
            </a:r>
            <a:endParaRPr b="1" sz="2100">
              <a:solidFill>
                <a:srgbClr val="000000"/>
              </a:solidFill>
              <a:latin typeface="Arial"/>
              <a:ea typeface="Arial"/>
              <a:cs typeface="Arial"/>
              <a:sym typeface="Arial"/>
            </a:endParaRPr>
          </a:p>
          <a:p>
            <a:pPr indent="0" lvl="0" marL="0" rtl="0" algn="l">
              <a:spcBef>
                <a:spcPts val="0"/>
              </a:spcBef>
              <a:spcAft>
                <a:spcPts val="0"/>
              </a:spcAft>
              <a:buNone/>
            </a:pPr>
            <a:r>
              <a:rPr b="1" lang="en" sz="2100">
                <a:solidFill>
                  <a:srgbClr val="000000"/>
                </a:solidFill>
                <a:latin typeface="Arial"/>
                <a:ea typeface="Arial"/>
                <a:cs typeface="Arial"/>
                <a:sym typeface="Arial"/>
              </a:rPr>
              <a:t>Y: DUNE</a:t>
            </a:r>
            <a:endParaRPr b="1"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2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51</a:t>
            </a:r>
            <a:r>
              <a:rPr lang="en">
                <a:solidFill>
                  <a:srgbClr val="003462"/>
                </a:solidFill>
              </a:rPr>
              <a:t>.</a:t>
            </a:r>
            <a:endParaRPr>
              <a:solidFill>
                <a:srgbClr val="003462"/>
              </a:solidFill>
            </a:endParaRPr>
          </a:p>
        </p:txBody>
      </p:sp>
      <p:sp>
        <p:nvSpPr>
          <p:cNvPr id="1384" name="Google Shape;1384;p217"/>
          <p:cNvSpPr txBox="1"/>
          <p:nvPr>
            <p:ph idx="1" type="body"/>
          </p:nvPr>
        </p:nvSpPr>
        <p:spPr>
          <a:xfrm>
            <a:off x="311700" y="1170125"/>
            <a:ext cx="3999900" cy="4386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These are Argentinian fans of Akira Toraiyama paying tribute to him and his creation X on hearing of his passing.</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He was a big fan of the 1973 film Y and put in a reference to Y in the name of X.</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Name X and Y</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pic>
        <p:nvPicPr>
          <p:cNvPr id="1385" name="Google Shape;1385;p217"/>
          <p:cNvPicPr preferRelativeResize="0"/>
          <p:nvPr/>
        </p:nvPicPr>
        <p:blipFill>
          <a:blip r:embed="rId3">
            <a:alphaModFix/>
          </a:blip>
          <a:stretch>
            <a:fillRect/>
          </a:stretch>
        </p:blipFill>
        <p:spPr>
          <a:xfrm>
            <a:off x="4464000" y="1170125"/>
            <a:ext cx="4527599" cy="2895451"/>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2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ANSWER</a:t>
            </a:r>
            <a:endParaRPr>
              <a:solidFill>
                <a:srgbClr val="003462"/>
              </a:solidFill>
            </a:endParaRPr>
          </a:p>
        </p:txBody>
      </p:sp>
      <p:sp>
        <p:nvSpPr>
          <p:cNvPr id="1391" name="Google Shape;1391;p218"/>
          <p:cNvSpPr txBox="1"/>
          <p:nvPr>
            <p:ph idx="1" type="body"/>
          </p:nvPr>
        </p:nvSpPr>
        <p:spPr>
          <a:xfrm>
            <a:off x="311700" y="1152475"/>
            <a:ext cx="8307900" cy="378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rgbClr val="000000"/>
                </a:solidFill>
                <a:latin typeface="Arial"/>
                <a:ea typeface="Arial"/>
                <a:cs typeface="Arial"/>
                <a:sym typeface="Arial"/>
              </a:rPr>
              <a:t>X; DRAGON BALL</a:t>
            </a:r>
            <a:endParaRPr b="1" sz="2100">
              <a:solidFill>
                <a:srgbClr val="000000"/>
              </a:solidFill>
              <a:latin typeface="Arial"/>
              <a:ea typeface="Arial"/>
              <a:cs typeface="Arial"/>
              <a:sym typeface="Arial"/>
            </a:endParaRPr>
          </a:p>
          <a:p>
            <a:pPr indent="0" lvl="0" marL="0" rtl="0" algn="l">
              <a:spcBef>
                <a:spcPts val="0"/>
              </a:spcBef>
              <a:spcAft>
                <a:spcPts val="0"/>
              </a:spcAft>
              <a:buNone/>
            </a:pPr>
            <a:r>
              <a:rPr b="1" lang="en" sz="2100">
                <a:solidFill>
                  <a:srgbClr val="000000"/>
                </a:solidFill>
                <a:latin typeface="Arial"/>
                <a:ea typeface="Arial"/>
                <a:cs typeface="Arial"/>
                <a:sym typeface="Arial"/>
              </a:rPr>
              <a:t>Y: ENTER THE DRAGON</a:t>
            </a:r>
            <a:endParaRPr b="1" sz="2100">
              <a:solidFill>
                <a:srgbClr val="000000"/>
              </a:solidFill>
              <a:latin typeface="Arial"/>
              <a:ea typeface="Arial"/>
              <a:cs typeface="Arial"/>
              <a:sym typeface="Arial"/>
            </a:endParaRPr>
          </a:p>
          <a:p>
            <a:pPr indent="0" lvl="0" marL="0" rtl="0" algn="l">
              <a:spcBef>
                <a:spcPts val="0"/>
              </a:spcBef>
              <a:spcAft>
                <a:spcPts val="0"/>
              </a:spcAft>
              <a:buNone/>
            </a:pPr>
            <a:r>
              <a:t/>
            </a:r>
            <a:endParaRPr b="1"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2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52</a:t>
            </a:r>
            <a:r>
              <a:rPr lang="en">
                <a:solidFill>
                  <a:srgbClr val="003462"/>
                </a:solidFill>
              </a:rPr>
              <a:t>.</a:t>
            </a:r>
            <a:endParaRPr>
              <a:solidFill>
                <a:srgbClr val="003462"/>
              </a:solidFill>
            </a:endParaRPr>
          </a:p>
        </p:txBody>
      </p:sp>
      <p:sp>
        <p:nvSpPr>
          <p:cNvPr id="1397" name="Google Shape;1397;p219"/>
          <p:cNvSpPr txBox="1"/>
          <p:nvPr>
            <p:ph idx="1" type="body"/>
          </p:nvPr>
        </p:nvSpPr>
        <p:spPr>
          <a:xfrm>
            <a:off x="387900" y="1152475"/>
            <a:ext cx="3999900" cy="3821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300">
                <a:solidFill>
                  <a:srgbClr val="004C7F"/>
                </a:solidFill>
                <a:latin typeface="Oswald Medium"/>
                <a:ea typeface="Oswald Medium"/>
                <a:cs typeface="Oswald Medium"/>
                <a:sym typeface="Oswald Medium"/>
              </a:rPr>
              <a:t>Top right is the Japanese delicacy Shiraku. Bottom right we have another delicacy known as Kujira. Shiraku is eaten raw or as tempura, and is described as buttery with an aftertaste of sea. Kujira is chewy but salty and causes much controversy. What are Shiraku and Kujira?</a:t>
            </a:r>
            <a:endParaRPr sz="2300">
              <a:solidFill>
                <a:srgbClr val="004C7F"/>
              </a:solidFill>
              <a:latin typeface="Oswald Medium"/>
              <a:ea typeface="Oswald Medium"/>
              <a:cs typeface="Oswald Medium"/>
              <a:sym typeface="Oswald Medium"/>
            </a:endParaRPr>
          </a:p>
        </p:txBody>
      </p:sp>
      <p:pic>
        <p:nvPicPr>
          <p:cNvPr id="1398" name="Google Shape;1398;p219"/>
          <p:cNvPicPr preferRelativeResize="0"/>
          <p:nvPr/>
        </p:nvPicPr>
        <p:blipFill>
          <a:blip r:embed="rId3">
            <a:alphaModFix/>
          </a:blip>
          <a:stretch>
            <a:fillRect/>
          </a:stretch>
        </p:blipFill>
        <p:spPr>
          <a:xfrm>
            <a:off x="4409725" y="114300"/>
            <a:ext cx="4422574" cy="2224249"/>
          </a:xfrm>
          <a:prstGeom prst="rect">
            <a:avLst/>
          </a:prstGeom>
          <a:noFill/>
          <a:ln>
            <a:noFill/>
          </a:ln>
        </p:spPr>
      </p:pic>
      <p:pic>
        <p:nvPicPr>
          <p:cNvPr id="1399" name="Google Shape;1399;p219"/>
          <p:cNvPicPr preferRelativeResize="0"/>
          <p:nvPr/>
        </p:nvPicPr>
        <p:blipFill>
          <a:blip r:embed="rId4">
            <a:alphaModFix/>
          </a:blip>
          <a:stretch>
            <a:fillRect/>
          </a:stretch>
        </p:blipFill>
        <p:spPr>
          <a:xfrm>
            <a:off x="5216600" y="2751376"/>
            <a:ext cx="3139551" cy="2110373"/>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2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ANSWER</a:t>
            </a:r>
            <a:endParaRPr>
              <a:solidFill>
                <a:srgbClr val="003462"/>
              </a:solidFill>
            </a:endParaRPr>
          </a:p>
        </p:txBody>
      </p:sp>
      <p:sp>
        <p:nvSpPr>
          <p:cNvPr id="1405" name="Google Shape;1405;p220"/>
          <p:cNvSpPr txBox="1"/>
          <p:nvPr>
            <p:ph idx="1" type="body"/>
          </p:nvPr>
        </p:nvSpPr>
        <p:spPr>
          <a:xfrm>
            <a:off x="311700" y="1152475"/>
            <a:ext cx="8307900" cy="378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rgbClr val="000000"/>
                </a:solidFill>
                <a:latin typeface="Arial"/>
                <a:ea typeface="Arial"/>
                <a:cs typeface="Arial"/>
                <a:sym typeface="Arial"/>
              </a:rPr>
              <a:t>X; FISH PROSTATES/SEMEN SACS</a:t>
            </a:r>
            <a:endParaRPr b="1" sz="2100">
              <a:solidFill>
                <a:srgbClr val="000000"/>
              </a:solidFill>
              <a:latin typeface="Arial"/>
              <a:ea typeface="Arial"/>
              <a:cs typeface="Arial"/>
              <a:sym typeface="Arial"/>
            </a:endParaRPr>
          </a:p>
          <a:p>
            <a:pPr indent="0" lvl="0" marL="0" rtl="0" algn="l">
              <a:spcBef>
                <a:spcPts val="0"/>
              </a:spcBef>
              <a:spcAft>
                <a:spcPts val="0"/>
              </a:spcAft>
              <a:buNone/>
            </a:pPr>
            <a:r>
              <a:rPr b="1" lang="en" sz="2100">
                <a:solidFill>
                  <a:srgbClr val="000000"/>
                </a:solidFill>
                <a:latin typeface="Arial"/>
                <a:ea typeface="Arial"/>
                <a:cs typeface="Arial"/>
                <a:sym typeface="Arial"/>
              </a:rPr>
              <a:t>Y: WHALE MEAT</a:t>
            </a:r>
            <a:endParaRPr b="1" sz="2100">
              <a:solidFill>
                <a:srgbClr val="000000"/>
              </a:solidFill>
              <a:latin typeface="Arial"/>
              <a:ea typeface="Arial"/>
              <a:cs typeface="Arial"/>
              <a:sym typeface="Arial"/>
            </a:endParaRPr>
          </a:p>
          <a:p>
            <a:pPr indent="0" lvl="0" marL="0" rtl="0" algn="l">
              <a:spcBef>
                <a:spcPts val="0"/>
              </a:spcBef>
              <a:spcAft>
                <a:spcPts val="0"/>
              </a:spcAft>
              <a:buNone/>
            </a:pPr>
            <a:r>
              <a:t/>
            </a:r>
            <a:endParaRPr b="1"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2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53</a:t>
            </a:r>
            <a:r>
              <a:rPr lang="en">
                <a:solidFill>
                  <a:srgbClr val="003462"/>
                </a:solidFill>
              </a:rPr>
              <a:t>.</a:t>
            </a:r>
            <a:endParaRPr>
              <a:solidFill>
                <a:srgbClr val="003462"/>
              </a:solidFill>
            </a:endParaRPr>
          </a:p>
        </p:txBody>
      </p:sp>
      <p:sp>
        <p:nvSpPr>
          <p:cNvPr id="1411" name="Google Shape;1411;p22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Who is this poster paying tribute to?</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The poster also pays tribute to a 2003 film set in East Germany at the time of the fall of the Berlin Wall–replacing one name Y with Putin.</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Answer as X and Y.</a:t>
            </a:r>
            <a:endParaRPr sz="2400">
              <a:solidFill>
                <a:srgbClr val="004C7F"/>
              </a:solidFill>
              <a:latin typeface="Oswald Medium"/>
              <a:ea typeface="Oswald Medium"/>
              <a:cs typeface="Oswald Medium"/>
              <a:sym typeface="Oswald Medium"/>
            </a:endParaRPr>
          </a:p>
        </p:txBody>
      </p:sp>
      <p:pic>
        <p:nvPicPr>
          <p:cNvPr id="1412" name="Google Shape;1412;p221"/>
          <p:cNvPicPr preferRelativeResize="0"/>
          <p:nvPr/>
        </p:nvPicPr>
        <p:blipFill>
          <a:blip r:embed="rId3">
            <a:alphaModFix/>
          </a:blip>
          <a:stretch>
            <a:fillRect/>
          </a:stretch>
        </p:blipFill>
        <p:spPr>
          <a:xfrm>
            <a:off x="5404573" y="0"/>
            <a:ext cx="3673575" cy="5434650"/>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2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ANSWER</a:t>
            </a:r>
            <a:endParaRPr>
              <a:solidFill>
                <a:srgbClr val="003462"/>
              </a:solidFill>
            </a:endParaRPr>
          </a:p>
        </p:txBody>
      </p:sp>
      <p:sp>
        <p:nvSpPr>
          <p:cNvPr id="1418" name="Google Shape;1418;p222"/>
          <p:cNvSpPr txBox="1"/>
          <p:nvPr>
            <p:ph idx="1" type="body"/>
          </p:nvPr>
        </p:nvSpPr>
        <p:spPr>
          <a:xfrm>
            <a:off x="311700" y="1152475"/>
            <a:ext cx="8307900" cy="378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rgbClr val="000000"/>
                </a:solidFill>
                <a:latin typeface="Arial"/>
                <a:ea typeface="Arial"/>
                <a:cs typeface="Arial"/>
                <a:sym typeface="Arial"/>
              </a:rPr>
              <a:t>X; ALEXEI NAVALNY</a:t>
            </a:r>
            <a:endParaRPr b="1" sz="2100">
              <a:solidFill>
                <a:srgbClr val="000000"/>
              </a:solidFill>
              <a:latin typeface="Arial"/>
              <a:ea typeface="Arial"/>
              <a:cs typeface="Arial"/>
              <a:sym typeface="Arial"/>
            </a:endParaRPr>
          </a:p>
          <a:p>
            <a:pPr indent="0" lvl="0" marL="0" rtl="0" algn="l">
              <a:spcBef>
                <a:spcPts val="0"/>
              </a:spcBef>
              <a:spcAft>
                <a:spcPts val="0"/>
              </a:spcAft>
              <a:buNone/>
            </a:pPr>
            <a:r>
              <a:rPr b="1" lang="en" sz="2100">
                <a:solidFill>
                  <a:srgbClr val="000000"/>
                </a:solidFill>
                <a:latin typeface="Arial"/>
                <a:ea typeface="Arial"/>
                <a:cs typeface="Arial"/>
                <a:sym typeface="Arial"/>
              </a:rPr>
              <a:t>Y: GOODBYE, LENIN</a:t>
            </a:r>
            <a:endParaRPr b="1"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4"/>
          <p:cNvSpPr txBox="1"/>
          <p:nvPr>
            <p:ph type="title"/>
          </p:nvPr>
        </p:nvSpPr>
        <p:spPr>
          <a:xfrm>
            <a:off x="257775" y="3239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Section Two</a:t>
            </a:r>
            <a:endParaRPr/>
          </a:p>
        </p:txBody>
      </p:sp>
      <p:sp>
        <p:nvSpPr>
          <p:cNvPr id="194" name="Google Shape;194;p34"/>
          <p:cNvSpPr txBox="1"/>
          <p:nvPr/>
        </p:nvSpPr>
        <p:spPr>
          <a:xfrm>
            <a:off x="463675" y="2857500"/>
            <a:ext cx="8162700" cy="19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Rules</a:t>
            </a:r>
            <a:endParaRPr sz="1800">
              <a:solidFill>
                <a:srgbClr val="FFFF00"/>
              </a:solidFill>
              <a:latin typeface="Alfa Slab One"/>
              <a:ea typeface="Alfa Slab One"/>
              <a:cs typeface="Alfa Slab One"/>
              <a:sym typeface="Alfa Slab One"/>
            </a:endParaRPr>
          </a:p>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20 questions x 1 points</a:t>
            </a:r>
            <a:endParaRPr sz="1800">
              <a:solidFill>
                <a:srgbClr val="FFFF00"/>
              </a:solidFill>
              <a:latin typeface="Alfa Slab One"/>
              <a:ea typeface="Alfa Slab One"/>
              <a:cs typeface="Alfa Slab One"/>
              <a:sym typeface="Alfa Slab One"/>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2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54</a:t>
            </a:r>
            <a:r>
              <a:rPr lang="en">
                <a:solidFill>
                  <a:srgbClr val="003462"/>
                </a:solidFill>
              </a:rPr>
              <a:t>.</a:t>
            </a:r>
            <a:endParaRPr>
              <a:solidFill>
                <a:srgbClr val="003462"/>
              </a:solidFill>
            </a:endParaRPr>
          </a:p>
        </p:txBody>
      </p:sp>
      <p:sp>
        <p:nvSpPr>
          <p:cNvPr id="1424" name="Google Shape;1424;p22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This is a German princess who was married to William IV, predecessor to Queen Victoria. Her anglicised name lives on in a city X on what was then a newly discovered continent.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This German name Adalheide was often also shortened, and that is where we get the title of a </a:t>
            </a:r>
            <a:endParaRPr sz="2400">
              <a:solidFill>
                <a:srgbClr val="004C7F"/>
              </a:solidFill>
              <a:latin typeface="Oswald Medium"/>
              <a:ea typeface="Oswald Medium"/>
              <a:cs typeface="Oswald Medium"/>
              <a:sym typeface="Oswald Medium"/>
            </a:endParaRPr>
          </a:p>
        </p:txBody>
      </p:sp>
      <p:pic>
        <p:nvPicPr>
          <p:cNvPr id="1425" name="Google Shape;1425;p223"/>
          <p:cNvPicPr preferRelativeResize="0"/>
          <p:nvPr/>
        </p:nvPicPr>
        <p:blipFill>
          <a:blip r:embed="rId3">
            <a:alphaModFix/>
          </a:blip>
          <a:stretch>
            <a:fillRect/>
          </a:stretch>
        </p:blipFill>
        <p:spPr>
          <a:xfrm>
            <a:off x="5922150" y="114300"/>
            <a:ext cx="2272676" cy="3049948"/>
          </a:xfrm>
          <a:prstGeom prst="rect">
            <a:avLst/>
          </a:prstGeom>
          <a:noFill/>
          <a:ln>
            <a:noFill/>
          </a:ln>
        </p:spPr>
      </p:pic>
      <p:pic>
        <p:nvPicPr>
          <p:cNvPr id="1426" name="Google Shape;1426;p223"/>
          <p:cNvPicPr preferRelativeResize="0"/>
          <p:nvPr/>
        </p:nvPicPr>
        <p:blipFill>
          <a:blip r:embed="rId4">
            <a:alphaModFix/>
          </a:blip>
          <a:stretch>
            <a:fillRect/>
          </a:stretch>
        </p:blipFill>
        <p:spPr>
          <a:xfrm>
            <a:off x="5980925" y="3469048"/>
            <a:ext cx="1670637" cy="1674451"/>
          </a:xfrm>
          <a:prstGeom prst="rect">
            <a:avLst/>
          </a:prstGeom>
          <a:noFill/>
          <a:ln>
            <a:noFill/>
          </a:ln>
        </p:spPr>
      </p:pic>
      <p:sp>
        <p:nvSpPr>
          <p:cNvPr id="1427" name="Google Shape;1427;p223"/>
          <p:cNvSpPr/>
          <p:nvPr/>
        </p:nvSpPr>
        <p:spPr>
          <a:xfrm>
            <a:off x="6937975" y="4597875"/>
            <a:ext cx="493800" cy="199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sp>
        <p:nvSpPr>
          <p:cNvPr id="1432" name="Google Shape;1432;p2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ANSWER</a:t>
            </a:r>
            <a:endParaRPr>
              <a:solidFill>
                <a:srgbClr val="003462"/>
              </a:solidFill>
            </a:endParaRPr>
          </a:p>
        </p:txBody>
      </p:sp>
      <p:sp>
        <p:nvSpPr>
          <p:cNvPr id="1433" name="Google Shape;1433;p224"/>
          <p:cNvSpPr txBox="1"/>
          <p:nvPr>
            <p:ph idx="1" type="body"/>
          </p:nvPr>
        </p:nvSpPr>
        <p:spPr>
          <a:xfrm>
            <a:off x="311700" y="1152475"/>
            <a:ext cx="8307900" cy="378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rgbClr val="000000"/>
                </a:solidFill>
                <a:latin typeface="Arial"/>
                <a:ea typeface="Arial"/>
                <a:cs typeface="Arial"/>
                <a:sym typeface="Arial"/>
              </a:rPr>
              <a:t>X; ADELAIDE</a:t>
            </a:r>
            <a:endParaRPr b="1" sz="2100">
              <a:solidFill>
                <a:srgbClr val="000000"/>
              </a:solidFill>
              <a:latin typeface="Arial"/>
              <a:ea typeface="Arial"/>
              <a:cs typeface="Arial"/>
              <a:sym typeface="Arial"/>
            </a:endParaRPr>
          </a:p>
          <a:p>
            <a:pPr indent="0" lvl="0" marL="0" rtl="0" algn="l">
              <a:spcBef>
                <a:spcPts val="0"/>
              </a:spcBef>
              <a:spcAft>
                <a:spcPts val="0"/>
              </a:spcAft>
              <a:buNone/>
            </a:pPr>
            <a:r>
              <a:rPr b="1" lang="en" sz="2100">
                <a:solidFill>
                  <a:srgbClr val="000000"/>
                </a:solidFill>
                <a:latin typeface="Arial"/>
                <a:ea typeface="Arial"/>
                <a:cs typeface="Arial"/>
                <a:sym typeface="Arial"/>
              </a:rPr>
              <a:t>Y: HEIDI</a:t>
            </a:r>
            <a:endParaRPr b="1"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2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55</a:t>
            </a:r>
            <a:r>
              <a:rPr lang="en">
                <a:solidFill>
                  <a:srgbClr val="003462"/>
                </a:solidFill>
              </a:rPr>
              <a:t>.</a:t>
            </a:r>
            <a:endParaRPr>
              <a:solidFill>
                <a:srgbClr val="003462"/>
              </a:solidFill>
            </a:endParaRPr>
          </a:p>
        </p:txBody>
      </p:sp>
      <p:sp>
        <p:nvSpPr>
          <p:cNvPr id="1439" name="Google Shape;1439;p225"/>
          <p:cNvSpPr txBox="1"/>
          <p:nvPr>
            <p:ph idx="1" type="body"/>
          </p:nvPr>
        </p:nvSpPr>
        <p:spPr>
          <a:xfrm>
            <a:off x="311700" y="1152475"/>
            <a:ext cx="8590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If you spell it as one word of nine letters it denotes a barren stretch.</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If you turn it into a two-word phrase of 5 and 4 letters, it probably refers to a  literary work from 1922.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Give us either spelling.</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2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ANSWER</a:t>
            </a:r>
            <a:endParaRPr>
              <a:solidFill>
                <a:srgbClr val="003462"/>
              </a:solidFill>
            </a:endParaRPr>
          </a:p>
        </p:txBody>
      </p:sp>
      <p:sp>
        <p:nvSpPr>
          <p:cNvPr id="1445" name="Google Shape;1445;p226"/>
          <p:cNvSpPr txBox="1"/>
          <p:nvPr>
            <p:ph idx="1" type="body"/>
          </p:nvPr>
        </p:nvSpPr>
        <p:spPr>
          <a:xfrm>
            <a:off x="311700" y="1152475"/>
            <a:ext cx="8307900" cy="378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rgbClr val="000000"/>
                </a:solidFill>
                <a:latin typeface="Arial"/>
                <a:ea typeface="Arial"/>
                <a:cs typeface="Arial"/>
                <a:sym typeface="Arial"/>
              </a:rPr>
              <a:t>X; WASTELAND</a:t>
            </a:r>
            <a:endParaRPr b="1" sz="2100">
              <a:solidFill>
                <a:srgbClr val="000000"/>
              </a:solidFill>
              <a:latin typeface="Arial"/>
              <a:ea typeface="Arial"/>
              <a:cs typeface="Arial"/>
              <a:sym typeface="Arial"/>
            </a:endParaRPr>
          </a:p>
          <a:p>
            <a:pPr indent="0" lvl="0" marL="0" rtl="0" algn="l">
              <a:spcBef>
                <a:spcPts val="0"/>
              </a:spcBef>
              <a:spcAft>
                <a:spcPts val="0"/>
              </a:spcAft>
              <a:buNone/>
            </a:pPr>
            <a:r>
              <a:rPr b="1" lang="en" sz="2100">
                <a:solidFill>
                  <a:srgbClr val="000000"/>
                </a:solidFill>
                <a:latin typeface="Arial"/>
                <a:ea typeface="Arial"/>
                <a:cs typeface="Arial"/>
                <a:sym typeface="Arial"/>
              </a:rPr>
              <a:t>Y: WASTE LAND</a:t>
            </a:r>
            <a:endParaRPr b="1"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2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a:t>
            </a:r>
            <a:r>
              <a:rPr lang="en">
                <a:solidFill>
                  <a:srgbClr val="003462"/>
                </a:solidFill>
              </a:rPr>
              <a:t>6.</a:t>
            </a:r>
            <a:endParaRPr>
              <a:solidFill>
                <a:srgbClr val="003462"/>
              </a:solidFill>
            </a:endParaRPr>
          </a:p>
        </p:txBody>
      </p:sp>
      <p:sp>
        <p:nvSpPr>
          <p:cNvPr id="1451" name="Google Shape;1451;p2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X &amp; Y are a fictional pair, often compared to Sherlock Holmes and Dr Watson, but perhaps the roles are slightly reversed, or at least subverted. The two live in London, in a flat in Berkeley Mansions, and occasional clashes that sometimes occur "when two men of iron will live in close association", are the exception. X describes Y as “having a feudal spirit”, while Y thinks X is “ mentally somewhat negligible, but he has a heart of gold”. X often gets into trouble, usually caused by an aunt or a relative, or a girl X fancies, and has to be rescued by Y.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Identify X &amp; Y</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2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a:t>
            </a:r>
            <a:endParaRPr/>
          </a:p>
        </p:txBody>
      </p:sp>
      <p:sp>
        <p:nvSpPr>
          <p:cNvPr id="1457" name="Google Shape;1457;p22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3000">
                <a:solidFill>
                  <a:schemeClr val="accent3"/>
                </a:solidFill>
                <a:latin typeface="Alfa Slab One"/>
                <a:ea typeface="Alfa Slab One"/>
                <a:cs typeface="Alfa Slab One"/>
                <a:sym typeface="Alfa Slab One"/>
              </a:rPr>
              <a:t>Bertram Wooster and Jeeves</a:t>
            </a:r>
            <a:endParaRPr sz="3000">
              <a:solidFill>
                <a:schemeClr val="accent3"/>
              </a:solidFill>
              <a:latin typeface="Alfa Slab One"/>
              <a:ea typeface="Alfa Slab One"/>
              <a:cs typeface="Alfa Slab One"/>
              <a:sym typeface="Alfa Slab One"/>
            </a:endParaRPr>
          </a:p>
          <a:p>
            <a:pPr indent="0" lvl="0" marL="0" rtl="0" algn="l">
              <a:spcBef>
                <a:spcPts val="0"/>
              </a:spcBef>
              <a:spcAft>
                <a:spcPts val="1200"/>
              </a:spcAft>
              <a:buNone/>
            </a:pPr>
            <a:r>
              <a:t/>
            </a:r>
            <a:endParaRPr/>
          </a:p>
        </p:txBody>
      </p:sp>
      <p:sp>
        <p:nvSpPr>
          <p:cNvPr id="1458" name="Google Shape;1458;p22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2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a:t>
            </a:r>
            <a:r>
              <a:rPr lang="en">
                <a:solidFill>
                  <a:srgbClr val="003462"/>
                </a:solidFill>
              </a:rPr>
              <a:t>7.</a:t>
            </a:r>
            <a:endParaRPr>
              <a:solidFill>
                <a:srgbClr val="003462"/>
              </a:solidFill>
            </a:endParaRPr>
          </a:p>
        </p:txBody>
      </p:sp>
      <p:sp>
        <p:nvSpPr>
          <p:cNvPr id="1464" name="Google Shape;1464;p2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This feature and a sort of landmark in Bangalore was declared a National Geological Monument in 1945, and termed typical of the Peninsular Gneiss — a kind of granite rock formation unique to peninsular India. The term Peninsular Gneiss was first coined by W F Smeeth who studied this feature, while working at Mysore Geological Department in 1916. Another monument on top of this geological monument was supposed to mark the boundary of Bangalore.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What are we talking about here?</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2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a:t>
            </a:r>
            <a:endParaRPr/>
          </a:p>
        </p:txBody>
      </p:sp>
      <p:sp>
        <p:nvSpPr>
          <p:cNvPr id="1470" name="Google Shape;1470;p2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Lalbagh Hill and Kempegowda tower. </a:t>
            </a:r>
            <a:endParaRPr b="1"/>
          </a:p>
          <a:p>
            <a:pPr indent="0" lvl="0" marL="0" rtl="0" algn="l">
              <a:spcBef>
                <a:spcPts val="1200"/>
              </a:spcBef>
              <a:spcAft>
                <a:spcPts val="1200"/>
              </a:spcAft>
              <a:buNone/>
            </a:pPr>
            <a:r>
              <a:rPr lang="en"/>
              <a:t>The Lalbagh Hill is considered the typical example of Peninsular Gneiss</a:t>
            </a:r>
            <a:endParaRPr/>
          </a:p>
        </p:txBody>
      </p:sp>
      <p:pic>
        <p:nvPicPr>
          <p:cNvPr id="1471" name="Google Shape;1471;p230"/>
          <p:cNvPicPr preferRelativeResize="0"/>
          <p:nvPr/>
        </p:nvPicPr>
        <p:blipFill>
          <a:blip r:embed="rId3">
            <a:alphaModFix/>
          </a:blip>
          <a:stretch>
            <a:fillRect/>
          </a:stretch>
        </p:blipFill>
        <p:spPr>
          <a:xfrm>
            <a:off x="3759263" y="1925074"/>
            <a:ext cx="1564300" cy="2358149"/>
          </a:xfrm>
          <a:prstGeom prst="rect">
            <a:avLst/>
          </a:prstGeom>
          <a:noFill/>
          <a:ln>
            <a:noFill/>
          </a:ln>
        </p:spPr>
      </p:pic>
      <p:pic>
        <p:nvPicPr>
          <p:cNvPr id="1472" name="Google Shape;1472;p230"/>
          <p:cNvPicPr preferRelativeResize="0"/>
          <p:nvPr/>
        </p:nvPicPr>
        <p:blipFill>
          <a:blip r:embed="rId4">
            <a:alphaModFix/>
          </a:blip>
          <a:stretch>
            <a:fillRect/>
          </a:stretch>
        </p:blipFill>
        <p:spPr>
          <a:xfrm>
            <a:off x="377481" y="2198363"/>
            <a:ext cx="2377750" cy="1584550"/>
          </a:xfrm>
          <a:prstGeom prst="rect">
            <a:avLst/>
          </a:prstGeom>
          <a:noFill/>
          <a:ln>
            <a:noFill/>
          </a:ln>
        </p:spPr>
      </p:pic>
      <p:pic>
        <p:nvPicPr>
          <p:cNvPr id="1473" name="Google Shape;1473;p230"/>
          <p:cNvPicPr preferRelativeResize="0"/>
          <p:nvPr/>
        </p:nvPicPr>
        <p:blipFill>
          <a:blip r:embed="rId5">
            <a:alphaModFix/>
          </a:blip>
          <a:stretch>
            <a:fillRect/>
          </a:stretch>
        </p:blipFill>
        <p:spPr>
          <a:xfrm>
            <a:off x="5876425" y="1198414"/>
            <a:ext cx="2377750" cy="3584461"/>
          </a:xfrm>
          <a:prstGeom prst="rect">
            <a:avLst/>
          </a:prstGeom>
          <a:noFill/>
          <a:ln>
            <a:noFill/>
          </a:ln>
        </p:spPr>
      </p:pic>
      <p:pic>
        <p:nvPicPr>
          <p:cNvPr id="1474" name="Google Shape;1474;p230"/>
          <p:cNvPicPr preferRelativeResize="0"/>
          <p:nvPr/>
        </p:nvPicPr>
        <p:blipFill>
          <a:blip r:embed="rId6">
            <a:alphaModFix/>
          </a:blip>
          <a:stretch>
            <a:fillRect/>
          </a:stretch>
        </p:blipFill>
        <p:spPr>
          <a:xfrm>
            <a:off x="1529102" y="3225075"/>
            <a:ext cx="2320976" cy="1539449"/>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231"/>
          <p:cNvSpPr txBox="1"/>
          <p:nvPr>
            <p:ph idx="1" type="body"/>
          </p:nvPr>
        </p:nvSpPr>
        <p:spPr>
          <a:xfrm>
            <a:off x="311700" y="1152475"/>
            <a:ext cx="6018000" cy="3416400"/>
          </a:xfrm>
          <a:prstGeom prst="rect">
            <a:avLst/>
          </a:prstGeom>
        </p:spPr>
        <p:txBody>
          <a:bodyPr anchorCtr="0" anchor="t" bIns="91425" lIns="91425" spcFirstLastPara="1" rIns="91425" wrap="square" tIns="91425">
            <a:normAutofit fontScale="62500" lnSpcReduction="20000"/>
          </a:bodyPr>
          <a:lstStyle/>
          <a:p>
            <a:pPr indent="-323850" lvl="0" marL="457200" rtl="0" algn="l">
              <a:spcBef>
                <a:spcPts val="0"/>
              </a:spcBef>
              <a:spcAft>
                <a:spcPts val="0"/>
              </a:spcAft>
              <a:buClr>
                <a:srgbClr val="004C7F"/>
              </a:buClr>
              <a:buSzPct val="100000"/>
              <a:buFont typeface="Oswald Medium"/>
              <a:buAutoNum type="alphaUcPeriod"/>
            </a:pPr>
            <a:r>
              <a:rPr lang="en" sz="2400">
                <a:solidFill>
                  <a:srgbClr val="004C7F"/>
                </a:solidFill>
                <a:latin typeface="Oswald Medium"/>
                <a:ea typeface="Oswald Medium"/>
                <a:cs typeface="Oswald Medium"/>
                <a:sym typeface="Oswald Medium"/>
              </a:rPr>
              <a:t>Designer Eileen Grey created this chair in the 1920s, designed to resemble “Bib”, a very iconic mascot.  Plush and comfortable, the chair and its inspiration became household names in Europe. Bib was “born” in 1894, when company founder looked at some objects in the Lyon Universal fair and said “Look, with arms it would make a man!” </a:t>
            </a:r>
            <a:br>
              <a:rPr lang="en" sz="2400">
                <a:solidFill>
                  <a:srgbClr val="004C7F"/>
                </a:solidFill>
                <a:latin typeface="Oswald Medium"/>
                <a:ea typeface="Oswald Medium"/>
                <a:cs typeface="Oswald Medium"/>
                <a:sym typeface="Oswald Medium"/>
              </a:rPr>
            </a:br>
            <a:br>
              <a:rPr lang="en" sz="2400">
                <a:solidFill>
                  <a:srgbClr val="004C7F"/>
                </a:solidFill>
                <a:latin typeface="Oswald Medium"/>
                <a:ea typeface="Oswald Medium"/>
                <a:cs typeface="Oswald Medium"/>
                <a:sym typeface="Oswald Medium"/>
              </a:rPr>
            </a:br>
            <a:r>
              <a:rPr lang="en" sz="2400">
                <a:solidFill>
                  <a:srgbClr val="004C7F"/>
                </a:solidFill>
                <a:latin typeface="Oswald Medium"/>
                <a:ea typeface="Oswald Medium"/>
                <a:cs typeface="Oswald Medium"/>
                <a:sym typeface="Oswald Medium"/>
              </a:rPr>
              <a:t>Who is Bib, and how do we better know him as?</a:t>
            </a:r>
            <a:endParaRPr sz="2400">
              <a:solidFill>
                <a:srgbClr val="004C7F"/>
              </a:solidFill>
              <a:latin typeface="Oswald Medium"/>
              <a:ea typeface="Oswald Medium"/>
              <a:cs typeface="Oswald Medium"/>
              <a:sym typeface="Oswald Medium"/>
            </a:endParaRPr>
          </a:p>
          <a:p>
            <a:pPr indent="0" lvl="0" marL="457200" rtl="0" algn="l">
              <a:spcBef>
                <a:spcPts val="0"/>
              </a:spcBef>
              <a:spcAft>
                <a:spcPts val="0"/>
              </a:spcAft>
              <a:buNone/>
            </a:pPr>
            <a:r>
              <a:t/>
            </a:r>
            <a:endParaRPr sz="2400">
              <a:solidFill>
                <a:srgbClr val="004C7F"/>
              </a:solidFill>
              <a:latin typeface="Oswald Medium"/>
              <a:ea typeface="Oswald Medium"/>
              <a:cs typeface="Oswald Medium"/>
              <a:sym typeface="Oswald Medium"/>
            </a:endParaRPr>
          </a:p>
          <a:p>
            <a:pPr indent="-323850" lvl="0" marL="457200" rtl="0" algn="l">
              <a:spcBef>
                <a:spcPts val="0"/>
              </a:spcBef>
              <a:spcAft>
                <a:spcPts val="0"/>
              </a:spcAft>
              <a:buClr>
                <a:srgbClr val="004C7F"/>
              </a:buClr>
              <a:buSzPct val="100000"/>
              <a:buFont typeface="Oswald Medium"/>
              <a:buAutoNum type="alphaUcPeriod"/>
            </a:pPr>
            <a:r>
              <a:rPr lang="en" sz="2400">
                <a:solidFill>
                  <a:srgbClr val="004C7F"/>
                </a:solidFill>
                <a:latin typeface="Oswald Medium"/>
                <a:ea typeface="Oswald Medium"/>
                <a:cs typeface="Oswald Medium"/>
                <a:sym typeface="Oswald Medium"/>
              </a:rPr>
              <a:t>While Bib is plump and fluffy, another organisation, headquartered in Chennai, in the same industry went with a more trim, muscular look for their own mascot, to cue ideas of strength and endurance. </a:t>
            </a:r>
            <a:endParaRPr sz="2400">
              <a:solidFill>
                <a:srgbClr val="004C7F"/>
              </a:solidFill>
              <a:latin typeface="Oswald Medium"/>
              <a:ea typeface="Oswald Medium"/>
              <a:cs typeface="Oswald Medium"/>
              <a:sym typeface="Oswald Medium"/>
            </a:endParaRPr>
          </a:p>
          <a:p>
            <a:pPr indent="0" lvl="0" marL="457200" rtl="0" algn="l">
              <a:spcBef>
                <a:spcPts val="1200"/>
              </a:spcBef>
              <a:spcAft>
                <a:spcPts val="0"/>
              </a:spcAft>
              <a:buNone/>
            </a:pPr>
            <a:r>
              <a:rPr lang="en" sz="2400">
                <a:solidFill>
                  <a:srgbClr val="004C7F"/>
                </a:solidFill>
                <a:latin typeface="Oswald Medium"/>
                <a:ea typeface="Oswald Medium"/>
                <a:cs typeface="Oswald Medium"/>
                <a:sym typeface="Oswald Medium"/>
              </a:rPr>
              <a:t>Both organisations’ names also begin with the letter M. </a:t>
            </a:r>
            <a:endParaRPr sz="2400">
              <a:solidFill>
                <a:srgbClr val="004C7F"/>
              </a:solidFill>
              <a:latin typeface="Oswald Medium"/>
              <a:ea typeface="Oswald Medium"/>
              <a:cs typeface="Oswald Medium"/>
              <a:sym typeface="Oswald Medium"/>
            </a:endParaRPr>
          </a:p>
          <a:p>
            <a:pPr indent="0" lvl="0" marL="457200" rtl="0" algn="l">
              <a:spcBef>
                <a:spcPts val="1200"/>
              </a:spcBef>
              <a:spcAft>
                <a:spcPts val="1200"/>
              </a:spcAft>
              <a:buNone/>
            </a:pPr>
            <a:r>
              <a:rPr lang="en" sz="2400">
                <a:solidFill>
                  <a:srgbClr val="004C7F"/>
                </a:solidFill>
                <a:latin typeface="Oswald Medium"/>
                <a:ea typeface="Oswald Medium"/>
                <a:cs typeface="Oswald Medium"/>
                <a:sym typeface="Oswald Medium"/>
              </a:rPr>
              <a:t>Name them.</a:t>
            </a:r>
            <a:endParaRPr sz="2400">
              <a:solidFill>
                <a:srgbClr val="004C7F"/>
              </a:solidFill>
              <a:latin typeface="Oswald Medium"/>
              <a:ea typeface="Oswald Medium"/>
              <a:cs typeface="Oswald Medium"/>
              <a:sym typeface="Oswald Medium"/>
            </a:endParaRPr>
          </a:p>
        </p:txBody>
      </p:sp>
      <p:sp>
        <p:nvSpPr>
          <p:cNvPr id="1480" name="Google Shape;1480;p2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a:t>
            </a:r>
            <a:r>
              <a:rPr lang="en">
                <a:solidFill>
                  <a:srgbClr val="003462"/>
                </a:solidFill>
              </a:rPr>
              <a:t>8.</a:t>
            </a:r>
            <a:endParaRPr>
              <a:solidFill>
                <a:srgbClr val="003462"/>
              </a:solidFill>
            </a:endParaRPr>
          </a:p>
        </p:txBody>
      </p:sp>
      <p:pic>
        <p:nvPicPr>
          <p:cNvPr id="1481" name="Google Shape;1481;p231"/>
          <p:cNvPicPr preferRelativeResize="0"/>
          <p:nvPr/>
        </p:nvPicPr>
        <p:blipFill rotWithShape="1">
          <a:blip r:embed="rId3">
            <a:alphaModFix/>
          </a:blip>
          <a:srcRect b="0" l="23796" r="17661" t="0"/>
          <a:stretch/>
        </p:blipFill>
        <p:spPr>
          <a:xfrm>
            <a:off x="6459150" y="1170125"/>
            <a:ext cx="2373151" cy="2312769"/>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5" name="Shape 1485"/>
        <p:cNvGrpSpPr/>
        <p:nvPr/>
      </p:nvGrpSpPr>
      <p:grpSpPr>
        <a:xfrm>
          <a:off x="0" y="0"/>
          <a:ext cx="0" cy="0"/>
          <a:chOff x="0" y="0"/>
          <a:chExt cx="0" cy="0"/>
        </a:xfrm>
      </p:grpSpPr>
      <p:pic>
        <p:nvPicPr>
          <p:cNvPr id="1486" name="Google Shape;1486;p232"/>
          <p:cNvPicPr preferRelativeResize="0"/>
          <p:nvPr/>
        </p:nvPicPr>
        <p:blipFill>
          <a:blip r:embed="rId3">
            <a:alphaModFix/>
          </a:blip>
          <a:stretch>
            <a:fillRect/>
          </a:stretch>
        </p:blipFill>
        <p:spPr>
          <a:xfrm>
            <a:off x="152400" y="152400"/>
            <a:ext cx="8480976"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16.</a:t>
            </a:r>
            <a:endParaRPr>
              <a:solidFill>
                <a:srgbClr val="003462"/>
              </a:solidFill>
            </a:endParaRPr>
          </a:p>
        </p:txBody>
      </p:sp>
      <p:sp>
        <p:nvSpPr>
          <p:cNvPr id="200" name="Google Shape;200;p35"/>
          <p:cNvSpPr txBox="1"/>
          <p:nvPr>
            <p:ph idx="1" type="body"/>
          </p:nvPr>
        </p:nvSpPr>
        <p:spPr>
          <a:xfrm>
            <a:off x="229375" y="1246550"/>
            <a:ext cx="34749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You could call it a form of social distancing since one of its benefits is disease control.</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What two word term suggesting top level introversion is used for such adaptive behaviour?</a:t>
            </a:r>
            <a:endParaRPr sz="2400">
              <a:solidFill>
                <a:srgbClr val="004C7F"/>
              </a:solidFill>
              <a:latin typeface="Oswald Medium"/>
              <a:ea typeface="Oswald Medium"/>
              <a:cs typeface="Oswald Medium"/>
              <a:sym typeface="Oswald Medium"/>
            </a:endParaRPr>
          </a:p>
        </p:txBody>
      </p:sp>
      <p:pic>
        <p:nvPicPr>
          <p:cNvPr id="201" name="Google Shape;201;p35"/>
          <p:cNvPicPr preferRelativeResize="0"/>
          <p:nvPr/>
        </p:nvPicPr>
        <p:blipFill>
          <a:blip r:embed="rId3">
            <a:alphaModFix/>
          </a:blip>
          <a:stretch>
            <a:fillRect/>
          </a:stretch>
        </p:blipFill>
        <p:spPr>
          <a:xfrm>
            <a:off x="3934850" y="531964"/>
            <a:ext cx="5115076" cy="3825234"/>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2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a:t>
            </a:r>
            <a:endParaRPr/>
          </a:p>
        </p:txBody>
      </p:sp>
      <p:sp>
        <p:nvSpPr>
          <p:cNvPr id="1492" name="Google Shape;1492;p2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Bib is short for Bibendum, the name of Michelin tyres’ mascot. He is more popularly known as the Michelin Man, and is designed to look like a stack of tyres. Tyres were originally white or dull grey in colour, hence Bibendum’s colouring. In the 1920s, carbon was added to rubber for tyres, to give them strength and durability, and hence the black colouring since. </a:t>
            </a:r>
            <a:endParaRPr/>
          </a:p>
          <a:p>
            <a:pPr indent="0" lvl="0" marL="0" rtl="0" algn="l">
              <a:spcBef>
                <a:spcPts val="1200"/>
              </a:spcBef>
              <a:spcAft>
                <a:spcPts val="0"/>
              </a:spcAft>
              <a:buNone/>
            </a:pPr>
            <a:r>
              <a:rPr lang="en"/>
              <a:t>B. Michelin’s “competition” of sorts is MRF, and their mascot is the MRF Muscle Man, who was first created when MRF went international with an office in Eastern Europe. </a:t>
            </a:r>
            <a:endParaRPr/>
          </a:p>
          <a:p>
            <a:pPr indent="0" lvl="0" marL="0" rtl="0" algn="l">
              <a:spcBef>
                <a:spcPts val="1200"/>
              </a:spcBef>
              <a:spcAft>
                <a:spcPts val="1200"/>
              </a:spcAft>
              <a:buNone/>
            </a:pPr>
            <a:r>
              <a:rPr lang="en"/>
              <a:t>The two organisations are Michelin and MRF. </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2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descr="How the Michelin Man Became One of the Best Brand Ambassadors of, michelin  - twiliteonline.com" id="1498" name="Google Shape;1498;p234"/>
          <p:cNvPicPr preferRelativeResize="0"/>
          <p:nvPr/>
        </p:nvPicPr>
        <p:blipFill>
          <a:blip r:embed="rId3">
            <a:alphaModFix/>
          </a:blip>
          <a:stretch>
            <a:fillRect/>
          </a:stretch>
        </p:blipFill>
        <p:spPr>
          <a:xfrm>
            <a:off x="2862500" y="2417450"/>
            <a:ext cx="2349599" cy="2349599"/>
          </a:xfrm>
          <a:prstGeom prst="rect">
            <a:avLst/>
          </a:prstGeom>
          <a:noFill/>
          <a:ln>
            <a:noFill/>
          </a:ln>
        </p:spPr>
      </p:pic>
      <p:pic>
        <p:nvPicPr>
          <p:cNvPr id="1499" name="Google Shape;1499;p234"/>
          <p:cNvPicPr preferRelativeResize="0"/>
          <p:nvPr/>
        </p:nvPicPr>
        <p:blipFill>
          <a:blip r:embed="rId4">
            <a:alphaModFix/>
          </a:blip>
          <a:stretch>
            <a:fillRect/>
          </a:stretch>
        </p:blipFill>
        <p:spPr>
          <a:xfrm>
            <a:off x="311700" y="1215475"/>
            <a:ext cx="3471500" cy="1952725"/>
          </a:xfrm>
          <a:prstGeom prst="rect">
            <a:avLst/>
          </a:prstGeom>
          <a:noFill/>
          <a:ln>
            <a:noFill/>
          </a:ln>
        </p:spPr>
      </p:pic>
      <p:pic>
        <p:nvPicPr>
          <p:cNvPr id="1500" name="Google Shape;1500;p234"/>
          <p:cNvPicPr preferRelativeResize="0"/>
          <p:nvPr/>
        </p:nvPicPr>
        <p:blipFill>
          <a:blip r:embed="rId5">
            <a:alphaModFix/>
          </a:blip>
          <a:stretch>
            <a:fillRect/>
          </a:stretch>
        </p:blipFill>
        <p:spPr>
          <a:xfrm>
            <a:off x="5443875" y="1215475"/>
            <a:ext cx="3341250" cy="3341250"/>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2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59</a:t>
            </a:r>
            <a:r>
              <a:rPr lang="en">
                <a:solidFill>
                  <a:srgbClr val="003462"/>
                </a:solidFill>
              </a:rPr>
              <a:t>.</a:t>
            </a:r>
            <a:endParaRPr>
              <a:solidFill>
                <a:srgbClr val="003462"/>
              </a:solidFill>
            </a:endParaRPr>
          </a:p>
        </p:txBody>
      </p:sp>
      <p:sp>
        <p:nvSpPr>
          <p:cNvPr id="1506" name="Google Shape;1506;p2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X was first held in 1927, and organised to coincide with the Madras session of the Indian National Congress. The following year, a group of artists came together and formed the Y, which began organising X every year since.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This year, X has been in the news recently, over Y’s decision to award a certain individual its high prize.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Identify X &amp; Y.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2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a:t>
            </a:r>
            <a:endParaRPr/>
          </a:p>
        </p:txBody>
      </p:sp>
      <p:sp>
        <p:nvSpPr>
          <p:cNvPr id="1512" name="Google Shape;1512;p2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X is the Annual Music Conference</a:t>
            </a:r>
            <a:endParaRPr sz="1600"/>
          </a:p>
          <a:p>
            <a:pPr indent="0" lvl="0" marL="0" rtl="0" algn="l">
              <a:spcBef>
                <a:spcPts val="1200"/>
              </a:spcBef>
              <a:spcAft>
                <a:spcPts val="0"/>
              </a:spcAft>
              <a:buNone/>
            </a:pPr>
            <a:r>
              <a:rPr lang="en" sz="1600"/>
              <a:t>Y is the Madras Music Academy. </a:t>
            </a:r>
            <a:endParaRPr sz="1600"/>
          </a:p>
          <a:p>
            <a:pPr indent="0" lvl="0" marL="0" rtl="0" algn="l">
              <a:spcBef>
                <a:spcPts val="1200"/>
              </a:spcBef>
              <a:spcAft>
                <a:spcPts val="1200"/>
              </a:spcAft>
              <a:buNone/>
            </a:pPr>
            <a:r>
              <a:rPr lang="en" sz="1600"/>
              <a:t>The Music conference is in the press recently, as many upper-caste carnatic singers and musicians have decided to boycott the conference over the Music Academy’s decision to award singer T M Krishna a Sangeetha Kalanidhi title. Those boycotting have taken offence to TMK’s attempts to open up carnatic music to a larger society and also of questioning and critiquing the brahmin/upper-caste hegemony in the Carnatic music field. </a:t>
            </a:r>
            <a:endParaRPr sz="1600"/>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2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60</a:t>
            </a:r>
            <a:r>
              <a:rPr lang="en">
                <a:solidFill>
                  <a:srgbClr val="003462"/>
                </a:solidFill>
              </a:rPr>
              <a:t>.</a:t>
            </a:r>
            <a:endParaRPr>
              <a:solidFill>
                <a:srgbClr val="003462"/>
              </a:solidFill>
            </a:endParaRPr>
          </a:p>
        </p:txBody>
      </p:sp>
      <p:sp>
        <p:nvSpPr>
          <p:cNvPr id="1518" name="Google Shape;1518;p2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 ______ manade’ was the alliterative slogan and demand of Potti Sriramulu, in 1952. Sriramulu was on a hunger strike, aimed at forcing the new Government of India to declare two things, but eventually only one came to fruition. Potti Sriramulu eventually died while still protesting ‘______ manade’. FITB and identify his two demands.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The _____ ___ committee of 1953 was constituted and they eventually submitted a report in 1955, following which government enacted laws and made changes to the Constitution. Name the committee, or explain what the recommendations were.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p2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Ans</a:t>
            </a:r>
            <a:endParaRPr/>
          </a:p>
        </p:txBody>
      </p:sp>
      <p:sp>
        <p:nvSpPr>
          <p:cNvPr id="1524" name="Google Shape;1524;p23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AutoNum type="arabicPeriod"/>
            </a:pPr>
            <a:r>
              <a:rPr lang="en"/>
              <a:t>Madras Manade, the slogan of Potti Sriramulu demanding that the city of Madras be included inside the state of Andhra. </a:t>
            </a:r>
            <a:endParaRPr/>
          </a:p>
          <a:p>
            <a:pPr indent="0" lvl="0" marL="457200" rtl="0" algn="l">
              <a:spcBef>
                <a:spcPts val="1200"/>
              </a:spcBef>
              <a:spcAft>
                <a:spcPts val="0"/>
              </a:spcAft>
              <a:buNone/>
            </a:pPr>
            <a:r>
              <a:t/>
            </a:r>
            <a:endParaRPr/>
          </a:p>
          <a:p>
            <a:pPr indent="-317500" lvl="0" marL="457200" rtl="0" algn="l">
              <a:spcBef>
                <a:spcPts val="1200"/>
              </a:spcBef>
              <a:spcAft>
                <a:spcPts val="0"/>
              </a:spcAft>
              <a:buSzPts val="1400"/>
              <a:buAutoNum type="arabicPeriod"/>
            </a:pPr>
            <a:r>
              <a:rPr lang="en"/>
              <a:t>Sriramulu demanded the formation of a state, carved out of Madras presidency, for Telugu speakers. He wanted it to be called Andhra State. He also demanded that Madras be made capital of that state. </a:t>
            </a:r>
            <a:endParaRPr/>
          </a:p>
        </p:txBody>
      </p:sp>
      <p:sp>
        <p:nvSpPr>
          <p:cNvPr id="1525" name="Google Shape;1525;p23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3. The Fazal Ali Commission, or the States Reorganisation Commission was constituted in 1953. Led by the retired justice Fazal Ali. It recommended that states be divided along linguistic lines, something earlier committees like the Dhar committee had examined but did not recommend. The Fazil Ali recommendations, with some changes and alterations, were accepted and enacted in the Parliament which became the States Reorganisation Act 1956. </a:t>
            </a:r>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p2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6</a:t>
            </a:r>
            <a:r>
              <a:rPr lang="en">
                <a:solidFill>
                  <a:srgbClr val="003462"/>
                </a:solidFill>
              </a:rPr>
              <a:t>1.</a:t>
            </a:r>
            <a:endParaRPr>
              <a:solidFill>
                <a:srgbClr val="003462"/>
              </a:solidFill>
            </a:endParaRPr>
          </a:p>
        </p:txBody>
      </p:sp>
      <p:sp>
        <p:nvSpPr>
          <p:cNvPr id="1531" name="Google Shape;1531;p239"/>
          <p:cNvSpPr txBox="1"/>
          <p:nvPr>
            <p:ph idx="1" type="body"/>
          </p:nvPr>
        </p:nvSpPr>
        <p:spPr>
          <a:xfrm>
            <a:off x="311700" y="1017725"/>
            <a:ext cx="4471200" cy="386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688"/>
              <a:buNone/>
            </a:pPr>
            <a:r>
              <a:rPr lang="en" sz="1900">
                <a:solidFill>
                  <a:srgbClr val="004C7F"/>
                </a:solidFill>
                <a:latin typeface="Oswald Medium"/>
                <a:ea typeface="Oswald Medium"/>
                <a:cs typeface="Oswald Medium"/>
                <a:sym typeface="Oswald Medium"/>
              </a:rPr>
              <a:t>One of the nominees for Best Documentary Film at this year’s Academy Awards told the story a rape survivor &amp; her family’s long fight for justice. However the filmmakers seem to have violated Indian law - the survivor was filmed when she was a minor, and her name, face &amp; other identifying details are revealed in the film.</a:t>
            </a:r>
            <a:endParaRPr sz="19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688"/>
              <a:buNone/>
            </a:pPr>
            <a:r>
              <a:rPr lang="en" sz="1900">
                <a:solidFill>
                  <a:srgbClr val="004C7F"/>
                </a:solidFill>
                <a:latin typeface="Oswald Medium"/>
                <a:ea typeface="Oswald Medium"/>
                <a:cs typeface="Oswald Medium"/>
                <a:sym typeface="Oswald Medium"/>
              </a:rPr>
              <a:t>What act of bravery does the film’s title refer to? What 2012 law does the film violate?</a:t>
            </a:r>
            <a:endParaRPr sz="19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688"/>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688"/>
              <a:buNone/>
            </a:pPr>
            <a:r>
              <a:t/>
            </a:r>
            <a:endParaRPr sz="2000">
              <a:solidFill>
                <a:srgbClr val="004C7F"/>
              </a:solidFill>
              <a:latin typeface="Oswald Medium"/>
              <a:ea typeface="Oswald Medium"/>
              <a:cs typeface="Oswald Medium"/>
              <a:sym typeface="Oswald Medium"/>
            </a:endParaRPr>
          </a:p>
        </p:txBody>
      </p:sp>
      <p:pic>
        <p:nvPicPr>
          <p:cNvPr id="1532" name="Google Shape;1532;p239"/>
          <p:cNvPicPr preferRelativeResize="0"/>
          <p:nvPr/>
        </p:nvPicPr>
        <p:blipFill rotWithShape="1">
          <a:blip r:embed="rId3">
            <a:alphaModFix/>
          </a:blip>
          <a:srcRect b="0" l="0" r="0" t="0"/>
          <a:stretch/>
        </p:blipFill>
        <p:spPr>
          <a:xfrm>
            <a:off x="4958550" y="114300"/>
            <a:ext cx="3294550" cy="4943027"/>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sp>
        <p:nvSpPr>
          <p:cNvPr id="1537" name="Google Shape;1537;p240"/>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To Kill a Tiger</a:t>
            </a:r>
            <a:endParaRPr sz="2200"/>
          </a:p>
          <a:p>
            <a:pPr indent="0" lvl="0" marL="0" rtl="0" algn="l">
              <a:lnSpc>
                <a:spcPct val="100000"/>
              </a:lnSpc>
              <a:spcBef>
                <a:spcPts val="0"/>
              </a:spcBef>
              <a:spcAft>
                <a:spcPts val="0"/>
              </a:spcAft>
              <a:buSzPts val="3000"/>
              <a:buNone/>
            </a:pPr>
            <a:r>
              <a:t/>
            </a:r>
            <a:endParaRPr sz="2200"/>
          </a:p>
          <a:p>
            <a:pPr indent="0" lvl="0" marL="0" rtl="0" algn="l">
              <a:lnSpc>
                <a:spcPct val="100000"/>
              </a:lnSpc>
              <a:spcBef>
                <a:spcPts val="0"/>
              </a:spcBef>
              <a:spcAft>
                <a:spcPts val="0"/>
              </a:spcAft>
              <a:buSzPts val="3000"/>
              <a:buNone/>
            </a:pPr>
            <a:r>
              <a:rPr lang="en" sz="2200"/>
              <a:t>The Protection of Children from Sexual Offences (POCSO) Act 2012</a:t>
            </a:r>
            <a:endParaRPr sz="2200"/>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sp>
        <p:nvSpPr>
          <p:cNvPr id="1542" name="Google Shape;1542;p2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6</a:t>
            </a:r>
            <a:r>
              <a:rPr lang="en">
                <a:solidFill>
                  <a:srgbClr val="003462"/>
                </a:solidFill>
              </a:rPr>
              <a:t>2.</a:t>
            </a:r>
            <a:endParaRPr>
              <a:solidFill>
                <a:srgbClr val="003462"/>
              </a:solidFill>
            </a:endParaRPr>
          </a:p>
        </p:txBody>
      </p:sp>
      <p:sp>
        <p:nvSpPr>
          <p:cNvPr id="1543" name="Google Shape;1543;p241"/>
          <p:cNvSpPr txBox="1"/>
          <p:nvPr>
            <p:ph idx="1" type="body"/>
          </p:nvPr>
        </p:nvSpPr>
        <p:spPr>
          <a:xfrm>
            <a:off x="311700" y="1017725"/>
            <a:ext cx="4103700" cy="386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688"/>
              <a:buNone/>
            </a:pPr>
            <a:r>
              <a:rPr lang="en" sz="2200">
                <a:solidFill>
                  <a:srgbClr val="004C7F"/>
                </a:solidFill>
                <a:latin typeface="Oswald Medium"/>
                <a:ea typeface="Oswald Medium"/>
                <a:cs typeface="Oswald Medium"/>
                <a:sym typeface="Oswald Medium"/>
              </a:rPr>
              <a:t>Corundum is a crystalline form of Al</a:t>
            </a:r>
            <a:r>
              <a:rPr baseline="-25000" lang="en" sz="2200">
                <a:solidFill>
                  <a:srgbClr val="004C7F"/>
                </a:solidFill>
                <a:latin typeface="Oswald Medium"/>
                <a:ea typeface="Oswald Medium"/>
                <a:cs typeface="Oswald Medium"/>
                <a:sym typeface="Oswald Medium"/>
              </a:rPr>
              <a:t>2</a:t>
            </a:r>
            <a:r>
              <a:rPr lang="en" sz="2200">
                <a:solidFill>
                  <a:srgbClr val="004C7F"/>
                </a:solidFill>
                <a:latin typeface="Oswald Medium"/>
                <a:ea typeface="Oswald Medium"/>
                <a:cs typeface="Oswald Medium"/>
                <a:sym typeface="Oswald Medium"/>
              </a:rPr>
              <a:t>O</a:t>
            </a:r>
            <a:r>
              <a:rPr baseline="-25000" lang="en" sz="2200">
                <a:solidFill>
                  <a:srgbClr val="004C7F"/>
                </a:solidFill>
                <a:latin typeface="Oswald Medium"/>
                <a:ea typeface="Oswald Medium"/>
                <a:cs typeface="Oswald Medium"/>
                <a:sym typeface="Oswald Medium"/>
              </a:rPr>
              <a:t>3</a:t>
            </a:r>
            <a:r>
              <a:rPr lang="en" sz="2200">
                <a:solidFill>
                  <a:srgbClr val="004C7F"/>
                </a:solidFill>
                <a:latin typeface="Oswald Medium"/>
                <a:ea typeface="Oswald Medium"/>
                <a:cs typeface="Oswald Medium"/>
                <a:sym typeface="Oswald Medium"/>
              </a:rPr>
              <a:t>, and contains traces of metals like Fe, Va, Cr and Ti,  which are responsible for its brilliant colours. </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688"/>
              <a:buNone/>
            </a:pPr>
            <a:r>
              <a:rPr lang="en" sz="2200">
                <a:solidFill>
                  <a:srgbClr val="004C7F"/>
                </a:solidFill>
                <a:latin typeface="Oswald Medium"/>
                <a:ea typeface="Oswald Medium"/>
                <a:cs typeface="Oswald Medium"/>
                <a:sym typeface="Oswald Medium"/>
              </a:rPr>
              <a:t>The gem variety is generally referred to as ________, except when it is red, when it is then called ____. </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688"/>
              <a:buNone/>
            </a:pPr>
            <a:r>
              <a:rPr lang="en" sz="2200">
                <a:solidFill>
                  <a:srgbClr val="004C7F"/>
                </a:solidFill>
                <a:latin typeface="Oswald Medium"/>
                <a:ea typeface="Oswald Medium"/>
                <a:cs typeface="Oswald Medium"/>
                <a:sym typeface="Oswald Medium"/>
              </a:rPr>
              <a:t>Fill in the blanks.</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688"/>
              <a:buNone/>
            </a:pPr>
            <a:r>
              <a:t/>
            </a:r>
            <a:endParaRPr sz="2200">
              <a:solidFill>
                <a:srgbClr val="004C7F"/>
              </a:solidFill>
              <a:latin typeface="Oswald Medium"/>
              <a:ea typeface="Oswald Medium"/>
              <a:cs typeface="Oswald Medium"/>
              <a:sym typeface="Oswald Medium"/>
            </a:endParaRPr>
          </a:p>
        </p:txBody>
      </p:sp>
      <p:pic>
        <p:nvPicPr>
          <p:cNvPr id="1544" name="Google Shape;1544;p241"/>
          <p:cNvPicPr preferRelativeResize="0"/>
          <p:nvPr/>
        </p:nvPicPr>
        <p:blipFill rotWithShape="1">
          <a:blip r:embed="rId3">
            <a:alphaModFix/>
          </a:blip>
          <a:srcRect b="0" l="0" r="0" t="0"/>
          <a:stretch/>
        </p:blipFill>
        <p:spPr>
          <a:xfrm>
            <a:off x="4472925" y="888200"/>
            <a:ext cx="4436475" cy="3751375"/>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p242"/>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Sapphire</a:t>
            </a:r>
            <a:endParaRPr sz="2200"/>
          </a:p>
          <a:p>
            <a:pPr indent="0" lvl="0" marL="0" rtl="0" algn="l">
              <a:lnSpc>
                <a:spcPct val="100000"/>
              </a:lnSpc>
              <a:spcBef>
                <a:spcPts val="0"/>
              </a:spcBef>
              <a:spcAft>
                <a:spcPts val="0"/>
              </a:spcAft>
              <a:buSzPts val="3000"/>
              <a:buNone/>
            </a:pPr>
            <a:r>
              <a:t/>
            </a:r>
            <a:endParaRPr sz="2200"/>
          </a:p>
          <a:p>
            <a:pPr indent="0" lvl="0" marL="0" rtl="0" algn="l">
              <a:lnSpc>
                <a:spcPct val="100000"/>
              </a:lnSpc>
              <a:spcBef>
                <a:spcPts val="0"/>
              </a:spcBef>
              <a:spcAft>
                <a:spcPts val="0"/>
              </a:spcAft>
              <a:buSzPts val="3000"/>
              <a:buNone/>
            </a:pPr>
            <a:r>
              <a:rPr lang="en" sz="2200"/>
              <a:t>Ruby</a:t>
            </a:r>
            <a:endParaRPr sz="2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17.</a:t>
            </a:r>
            <a:endParaRPr>
              <a:solidFill>
                <a:srgbClr val="003462"/>
              </a:solidFill>
            </a:endParaRPr>
          </a:p>
        </p:txBody>
      </p:sp>
      <p:sp>
        <p:nvSpPr>
          <p:cNvPr id="207" name="Google Shape;207;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Shakespeare Sarani is a major road in Kolkata. It is also one of the very few places in India that got renamed after a British person post-independence (in 1964). The British era name of this road was _______ Road. Fill in the blanks with a common English word that Shakespeare was known for. The old nomenclature was due to the presence of the _______ of Calcutta, a structure that was burned down in a fire in 1839 and never rebuilt.</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sp>
        <p:nvSpPr>
          <p:cNvPr id="1554" name="Google Shape;1554;p2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6</a:t>
            </a:r>
            <a:r>
              <a:rPr lang="en">
                <a:solidFill>
                  <a:srgbClr val="003462"/>
                </a:solidFill>
              </a:rPr>
              <a:t>3.</a:t>
            </a:r>
            <a:endParaRPr>
              <a:solidFill>
                <a:srgbClr val="003462"/>
              </a:solidFill>
            </a:endParaRPr>
          </a:p>
        </p:txBody>
      </p:sp>
      <p:sp>
        <p:nvSpPr>
          <p:cNvPr id="1555" name="Google Shape;1555;p243"/>
          <p:cNvSpPr txBox="1"/>
          <p:nvPr>
            <p:ph idx="1" type="body"/>
          </p:nvPr>
        </p:nvSpPr>
        <p:spPr>
          <a:xfrm>
            <a:off x="311700" y="1017725"/>
            <a:ext cx="8370900" cy="3873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In the 1930s, this Indian scientist built a ‘photographic profiloscope’ to accurately measure individual people’s facial features. He used these measurements to calculate what he called a D</a:t>
            </a:r>
            <a:r>
              <a:rPr baseline="30000" lang="en" sz="2000">
                <a:solidFill>
                  <a:srgbClr val="004C7F"/>
                </a:solidFill>
                <a:latin typeface="Oswald Medium"/>
                <a:ea typeface="Oswald Medium"/>
                <a:cs typeface="Oswald Medium"/>
                <a:sym typeface="Oswald Medium"/>
              </a:rPr>
              <a:t>2</a:t>
            </a:r>
            <a:r>
              <a:rPr lang="en" sz="2000">
                <a:solidFill>
                  <a:srgbClr val="004C7F"/>
                </a:solidFill>
                <a:latin typeface="Oswald Medium"/>
                <a:ea typeface="Oswald Medium"/>
                <a:cs typeface="Oswald Medium"/>
                <a:sym typeface="Oswald Medium"/>
              </a:rPr>
              <a:t> statistic, a relative value of distance between any two groups. (pictures on next slide)</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Who was this scientist? What was he trying to establish?</a:t>
            </a:r>
            <a:endParaRPr sz="2000">
              <a:solidFill>
                <a:srgbClr val="004C7F"/>
              </a:solidFill>
              <a:latin typeface="Oswald Medium"/>
              <a:ea typeface="Oswald Medium"/>
              <a:cs typeface="Oswald Medium"/>
              <a:sym typeface="Oswald Medium"/>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pic>
        <p:nvPicPr>
          <p:cNvPr id="1560" name="Google Shape;1560;p244"/>
          <p:cNvPicPr preferRelativeResize="0"/>
          <p:nvPr/>
        </p:nvPicPr>
        <p:blipFill rotWithShape="1">
          <a:blip r:embed="rId3">
            <a:alphaModFix/>
          </a:blip>
          <a:srcRect b="7467" l="0" r="26895" t="0"/>
          <a:stretch/>
        </p:blipFill>
        <p:spPr>
          <a:xfrm>
            <a:off x="129550" y="747263"/>
            <a:ext cx="5299201" cy="3648975"/>
          </a:xfrm>
          <a:prstGeom prst="rect">
            <a:avLst/>
          </a:prstGeom>
          <a:noFill/>
          <a:ln>
            <a:noFill/>
          </a:ln>
        </p:spPr>
      </p:pic>
      <p:pic>
        <p:nvPicPr>
          <p:cNvPr id="1561" name="Google Shape;1561;p244"/>
          <p:cNvPicPr preferRelativeResize="0"/>
          <p:nvPr/>
        </p:nvPicPr>
        <p:blipFill rotWithShape="1">
          <a:blip r:embed="rId4">
            <a:alphaModFix/>
          </a:blip>
          <a:srcRect b="4879" l="0" r="0" t="-4880"/>
          <a:stretch/>
        </p:blipFill>
        <p:spPr>
          <a:xfrm>
            <a:off x="5596376" y="152413"/>
            <a:ext cx="2778597" cy="4838701"/>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245"/>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Prasanta Chandra Mahalanobis</a:t>
            </a:r>
            <a:endParaRPr sz="2200"/>
          </a:p>
          <a:p>
            <a:pPr indent="0" lvl="0" marL="0" rtl="0" algn="l">
              <a:lnSpc>
                <a:spcPct val="100000"/>
              </a:lnSpc>
              <a:spcBef>
                <a:spcPts val="0"/>
              </a:spcBef>
              <a:spcAft>
                <a:spcPts val="0"/>
              </a:spcAft>
              <a:buSzPts val="3000"/>
              <a:buNone/>
            </a:pPr>
            <a:r>
              <a:t/>
            </a:r>
            <a:endParaRPr sz="2200"/>
          </a:p>
          <a:p>
            <a:pPr indent="0" lvl="0" marL="0" rtl="0" algn="l">
              <a:lnSpc>
                <a:spcPct val="100000"/>
              </a:lnSpc>
              <a:spcBef>
                <a:spcPts val="0"/>
              </a:spcBef>
              <a:spcAft>
                <a:spcPts val="0"/>
              </a:spcAft>
              <a:buSzPts val="3000"/>
              <a:buNone/>
            </a:pPr>
            <a:r>
              <a:t/>
            </a:r>
            <a:endParaRPr sz="2200"/>
          </a:p>
          <a:p>
            <a:pPr indent="0" lvl="0" marL="0" rtl="0" algn="l">
              <a:lnSpc>
                <a:spcPct val="100000"/>
              </a:lnSpc>
              <a:spcBef>
                <a:spcPts val="0"/>
              </a:spcBef>
              <a:spcAft>
                <a:spcPts val="0"/>
              </a:spcAft>
              <a:buSzPts val="3000"/>
              <a:buNone/>
            </a:pPr>
            <a:r>
              <a:rPr lang="en" sz="2200"/>
              <a:t>How closely related different castes were to each other</a:t>
            </a:r>
            <a:endParaRPr sz="2200"/>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2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6</a:t>
            </a:r>
            <a:r>
              <a:rPr lang="en">
                <a:solidFill>
                  <a:srgbClr val="003462"/>
                </a:solidFill>
              </a:rPr>
              <a:t>4.</a:t>
            </a:r>
            <a:endParaRPr>
              <a:solidFill>
                <a:srgbClr val="003462"/>
              </a:solidFill>
            </a:endParaRPr>
          </a:p>
        </p:txBody>
      </p:sp>
      <p:sp>
        <p:nvSpPr>
          <p:cNvPr id="1572" name="Google Shape;1572;p246"/>
          <p:cNvSpPr txBox="1"/>
          <p:nvPr>
            <p:ph idx="1" type="body"/>
          </p:nvPr>
        </p:nvSpPr>
        <p:spPr>
          <a:xfrm>
            <a:off x="311700" y="967250"/>
            <a:ext cx="7910400" cy="36015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514"/>
              <a:buNone/>
            </a:pPr>
            <a:r>
              <a:rPr lang="en" sz="2000">
                <a:solidFill>
                  <a:srgbClr val="004C7F"/>
                </a:solidFill>
                <a:latin typeface="Oswald Medium"/>
                <a:ea typeface="Oswald Medium"/>
                <a:cs typeface="Oswald Medium"/>
                <a:sym typeface="Oswald Medium"/>
              </a:rPr>
              <a:t>“The Great ___________ Question” was a 19th century dispute on human and ape origins, centered around a part of the brain’s limbic system named for its resemblance to a seahorse. Richard Owen argued that only humans had it, while T. H. Huxley argued it was common to apes &amp; humans, and that we were not unique.</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514"/>
              <a:buNone/>
            </a:pPr>
            <a:r>
              <a:rPr lang="en" sz="2000">
                <a:solidFill>
                  <a:srgbClr val="004C7F"/>
                </a:solidFill>
                <a:latin typeface="Oswald Medium"/>
                <a:ea typeface="Oswald Medium"/>
                <a:cs typeface="Oswald Medium"/>
                <a:sym typeface="Oswald Medium"/>
              </a:rPr>
              <a:t>The controversy &amp; rivalry were satirised as the “great hippopotamus test” in this 1863 work of Christian redemption, once a mainstay of children's literature.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514"/>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514"/>
              <a:buNone/>
            </a:pPr>
            <a:r>
              <a:rPr lang="en" sz="2000">
                <a:solidFill>
                  <a:srgbClr val="004C7F"/>
                </a:solidFill>
                <a:latin typeface="Oswald Medium"/>
                <a:ea typeface="Oswald Medium"/>
                <a:cs typeface="Oswald Medium"/>
                <a:sym typeface="Oswald Medium"/>
              </a:rPr>
              <a:t>What brain structure? And what literary work?</a:t>
            </a:r>
            <a:endParaRPr sz="2000">
              <a:solidFill>
                <a:srgbClr val="004C7F"/>
              </a:solidFill>
              <a:latin typeface="Oswald Medium"/>
              <a:ea typeface="Oswald Medium"/>
              <a:cs typeface="Oswald Medium"/>
              <a:sym typeface="Oswald Medium"/>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pic>
        <p:nvPicPr>
          <p:cNvPr id="1577" name="Google Shape;1577;p247"/>
          <p:cNvPicPr preferRelativeResize="0"/>
          <p:nvPr/>
        </p:nvPicPr>
        <p:blipFill rotWithShape="1">
          <a:blip r:embed="rId3">
            <a:alphaModFix/>
          </a:blip>
          <a:srcRect b="0" l="0" r="0" t="0"/>
          <a:stretch/>
        </p:blipFill>
        <p:spPr>
          <a:xfrm>
            <a:off x="152400" y="974961"/>
            <a:ext cx="3964275" cy="3193574"/>
          </a:xfrm>
          <a:prstGeom prst="rect">
            <a:avLst/>
          </a:prstGeom>
          <a:noFill/>
          <a:ln>
            <a:noFill/>
          </a:ln>
        </p:spPr>
      </p:pic>
      <p:pic>
        <p:nvPicPr>
          <p:cNvPr id="1578" name="Google Shape;1578;p247"/>
          <p:cNvPicPr preferRelativeResize="0"/>
          <p:nvPr/>
        </p:nvPicPr>
        <p:blipFill rotWithShape="1">
          <a:blip r:embed="rId4">
            <a:alphaModFix/>
          </a:blip>
          <a:srcRect b="0" l="0" r="0" t="0"/>
          <a:stretch/>
        </p:blipFill>
        <p:spPr>
          <a:xfrm>
            <a:off x="4116675" y="1355463"/>
            <a:ext cx="4722525" cy="2432546"/>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p248"/>
          <p:cNvSpPr txBox="1"/>
          <p:nvPr>
            <p:ph type="title"/>
          </p:nvPr>
        </p:nvSpPr>
        <p:spPr>
          <a:xfrm>
            <a:off x="311700" y="445025"/>
            <a:ext cx="8520600" cy="2076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2200"/>
              <a:t>Hippocampus</a:t>
            </a:r>
            <a:endParaRPr sz="2200"/>
          </a:p>
          <a:p>
            <a:pPr indent="0" lvl="0" marL="0" rtl="0" algn="l">
              <a:lnSpc>
                <a:spcPct val="100000"/>
              </a:lnSpc>
              <a:spcBef>
                <a:spcPts val="0"/>
              </a:spcBef>
              <a:spcAft>
                <a:spcPts val="0"/>
              </a:spcAft>
              <a:buSzPts val="3000"/>
              <a:buNone/>
            </a:pPr>
            <a:r>
              <a:t/>
            </a:r>
            <a:endParaRPr sz="2200"/>
          </a:p>
          <a:p>
            <a:pPr indent="0" lvl="0" marL="0" rtl="0" algn="l">
              <a:lnSpc>
                <a:spcPct val="100000"/>
              </a:lnSpc>
              <a:spcBef>
                <a:spcPts val="0"/>
              </a:spcBef>
              <a:spcAft>
                <a:spcPts val="0"/>
              </a:spcAft>
              <a:buSzPts val="3000"/>
              <a:buNone/>
            </a:pPr>
            <a:r>
              <a:rPr lang="en" sz="2200"/>
              <a:t>Charles Kingsley’s </a:t>
            </a:r>
            <a:r>
              <a:rPr i="1" lang="en" sz="2200"/>
              <a:t>The Water-Babies</a:t>
            </a:r>
            <a:endParaRPr i="1" sz="2200"/>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p2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65</a:t>
            </a:r>
            <a:r>
              <a:rPr lang="en">
                <a:solidFill>
                  <a:srgbClr val="003462"/>
                </a:solidFill>
              </a:rPr>
              <a:t>.</a:t>
            </a:r>
            <a:endParaRPr>
              <a:solidFill>
                <a:srgbClr val="003462"/>
              </a:solidFill>
            </a:endParaRPr>
          </a:p>
        </p:txBody>
      </p:sp>
      <p:sp>
        <p:nvSpPr>
          <p:cNvPr id="1589" name="Google Shape;1589;p249"/>
          <p:cNvSpPr txBox="1"/>
          <p:nvPr>
            <p:ph idx="1" type="body"/>
          </p:nvPr>
        </p:nvSpPr>
        <p:spPr>
          <a:xfrm>
            <a:off x="311700" y="1152475"/>
            <a:ext cx="80802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“This is a _____ ____” is often quoted out of context and was a line used to denigrate X. Here is his full statement (almost):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"When one stands here, and sees the ____ going to the peak of this mountain... I think you would have to conclude that this is a </a:t>
            </a:r>
            <a:br>
              <a:rPr lang="en" sz="2400">
                <a:solidFill>
                  <a:srgbClr val="004C7F"/>
                </a:solidFill>
                <a:latin typeface="Oswald Medium"/>
                <a:ea typeface="Oswald Medium"/>
                <a:cs typeface="Oswald Medium"/>
                <a:sym typeface="Oswald Medium"/>
              </a:rPr>
            </a:br>
            <a:r>
              <a:rPr lang="en" sz="2400">
                <a:solidFill>
                  <a:srgbClr val="004C7F"/>
                </a:solidFill>
                <a:latin typeface="Oswald Medium"/>
                <a:ea typeface="Oswald Medium"/>
                <a:cs typeface="Oswald Medium"/>
                <a:sym typeface="Oswald Medium"/>
              </a:rPr>
              <a:t>_____ ____ and that it had to be built by a [adjective] people."</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Who talking about what?</a:t>
            </a:r>
            <a:endParaRPr b="1" sz="2400">
              <a:solidFill>
                <a:srgbClr val="004C7F"/>
              </a:solidFill>
              <a:latin typeface="Oswald"/>
              <a:ea typeface="Oswald"/>
              <a:cs typeface="Oswald"/>
              <a:sym typeface="Oswald"/>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250"/>
          <p:cNvSpPr txBox="1"/>
          <p:nvPr>
            <p:ph type="title"/>
          </p:nvPr>
        </p:nvSpPr>
        <p:spPr>
          <a:xfrm>
            <a:off x="311700" y="445025"/>
            <a:ext cx="8529300" cy="2076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200"/>
              <a:t>Richard Nixon</a:t>
            </a:r>
            <a:endParaRPr sz="2200"/>
          </a:p>
          <a:p>
            <a:pPr indent="0" lvl="0" marL="0" rtl="0" algn="ctr">
              <a:spcBef>
                <a:spcPts val="0"/>
              </a:spcBef>
              <a:spcAft>
                <a:spcPts val="0"/>
              </a:spcAft>
              <a:buNone/>
            </a:pPr>
            <a:r>
              <a:rPr lang="en" sz="2200"/>
              <a:t>Great Wall of China</a:t>
            </a:r>
            <a:endParaRPr sz="2200"/>
          </a:p>
          <a:p>
            <a:pPr indent="0" lvl="0" marL="0" rtl="0" algn="ctr">
              <a:spcBef>
                <a:spcPts val="0"/>
              </a:spcBef>
              <a:spcAft>
                <a:spcPts val="0"/>
              </a:spcAft>
              <a:buNone/>
            </a:pPr>
            <a:r>
              <a:t/>
            </a:r>
            <a:endParaRPr sz="2200"/>
          </a:p>
        </p:txBody>
      </p:sp>
      <p:pic>
        <p:nvPicPr>
          <p:cNvPr id="1595" name="Google Shape;1595;p250"/>
          <p:cNvPicPr preferRelativeResize="0"/>
          <p:nvPr/>
        </p:nvPicPr>
        <p:blipFill>
          <a:blip r:embed="rId3">
            <a:alphaModFix/>
          </a:blip>
          <a:stretch>
            <a:fillRect/>
          </a:stretch>
        </p:blipFill>
        <p:spPr>
          <a:xfrm>
            <a:off x="2264550" y="1394425"/>
            <a:ext cx="4614900" cy="3161207"/>
          </a:xfrm>
          <a:prstGeom prst="rect">
            <a:avLst/>
          </a:prstGeom>
          <a:noFill/>
          <a:ln>
            <a:noFill/>
          </a:ln>
        </p:spPr>
      </p:pic>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251"/>
          <p:cNvSpPr txBox="1"/>
          <p:nvPr>
            <p:ph type="title"/>
          </p:nvPr>
        </p:nvSpPr>
        <p:spPr>
          <a:xfrm>
            <a:off x="257775" y="3239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FINIS</a:t>
            </a:r>
            <a:endParaRPr/>
          </a:p>
        </p:txBody>
      </p:sp>
      <p:sp>
        <p:nvSpPr>
          <p:cNvPr id="1601" name="Google Shape;1601;p251"/>
          <p:cNvSpPr txBox="1"/>
          <p:nvPr/>
        </p:nvSpPr>
        <p:spPr>
          <a:xfrm>
            <a:off x="463675" y="2857500"/>
            <a:ext cx="8162700" cy="19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FFFF00"/>
              </a:solidFill>
              <a:latin typeface="Alfa Slab One"/>
              <a:ea typeface="Alfa Slab One"/>
              <a:cs typeface="Alfa Slab One"/>
              <a:sym typeface="Alfa Slab On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18.</a:t>
            </a:r>
            <a:endParaRPr>
              <a:solidFill>
                <a:srgbClr val="003462"/>
              </a:solidFill>
            </a:endParaRPr>
          </a:p>
        </p:txBody>
      </p:sp>
      <p:sp>
        <p:nvSpPr>
          <p:cNvPr id="213" name="Google Shape;213;p37"/>
          <p:cNvSpPr txBox="1"/>
          <p:nvPr>
            <p:ph idx="1" type="body"/>
          </p:nvPr>
        </p:nvSpPr>
        <p:spPr>
          <a:xfrm>
            <a:off x="311700" y="1017725"/>
            <a:ext cx="4260300" cy="38733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82353"/>
              <a:buNone/>
            </a:pPr>
            <a:r>
              <a:rPr lang="en" sz="2000">
                <a:solidFill>
                  <a:srgbClr val="004C7F"/>
                </a:solidFill>
                <a:latin typeface="Oswald Medium"/>
                <a:ea typeface="Oswald Medium"/>
                <a:cs typeface="Oswald Medium"/>
                <a:sym typeface="Oswald Medium"/>
              </a:rPr>
              <a:t>The ICAR Canned Beef Monument has returned to public attention due to the West’s response to Israel’s genocide of Palestinians.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ct val="82353"/>
              <a:buNone/>
            </a:pPr>
            <a:r>
              <a:rPr lang="en" sz="2000">
                <a:solidFill>
                  <a:srgbClr val="004C7F"/>
                </a:solidFill>
                <a:latin typeface="Oswald Medium"/>
                <a:ea typeface="Oswald Medium"/>
                <a:cs typeface="Oswald Medium"/>
                <a:sym typeface="Oswald Medium"/>
              </a:rPr>
              <a:t>The monument’s creators say their sculpture wasn’t a tribute, as the aid received then was of the wrong kind: barely-edible canned food, including expired food from the Vietnam war, and pork for the half-Muslim country.</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ct val="82353"/>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ct val="82353"/>
              <a:buNone/>
            </a:pPr>
            <a:r>
              <a:rPr lang="en" sz="2000">
                <a:solidFill>
                  <a:srgbClr val="004C7F"/>
                </a:solidFill>
                <a:latin typeface="Oswald Medium"/>
                <a:ea typeface="Oswald Medium"/>
                <a:cs typeface="Oswald Medium"/>
                <a:sym typeface="Oswald Medium"/>
              </a:rPr>
              <a:t>In which city will you find this monument?</a:t>
            </a:r>
            <a:endParaRPr sz="2000">
              <a:solidFill>
                <a:srgbClr val="004C7F"/>
              </a:solidFill>
              <a:latin typeface="Oswald Medium"/>
              <a:ea typeface="Oswald Medium"/>
              <a:cs typeface="Oswald Medium"/>
              <a:sym typeface="Oswald Medium"/>
            </a:endParaRPr>
          </a:p>
        </p:txBody>
      </p:sp>
      <p:pic>
        <p:nvPicPr>
          <p:cNvPr id="214" name="Google Shape;214;p37"/>
          <p:cNvPicPr preferRelativeResize="0"/>
          <p:nvPr/>
        </p:nvPicPr>
        <p:blipFill rotWithShape="1">
          <a:blip r:embed="rId3">
            <a:alphaModFix/>
          </a:blip>
          <a:srcRect b="0" l="0" r="0" t="0"/>
          <a:stretch/>
        </p:blipFill>
        <p:spPr>
          <a:xfrm>
            <a:off x="4785375" y="324300"/>
            <a:ext cx="3799753" cy="45667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19.</a:t>
            </a:r>
            <a:endParaRPr>
              <a:solidFill>
                <a:srgbClr val="003462"/>
              </a:solidFill>
            </a:endParaRPr>
          </a:p>
        </p:txBody>
      </p:sp>
      <p:sp>
        <p:nvSpPr>
          <p:cNvPr id="220" name="Google Shape;220;p38"/>
          <p:cNvSpPr txBox="1"/>
          <p:nvPr>
            <p:ph idx="1" type="body"/>
          </p:nvPr>
        </p:nvSpPr>
        <p:spPr>
          <a:xfrm>
            <a:off x="311700" y="1152475"/>
            <a:ext cx="8742600" cy="34164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rgbClr val="004C7F"/>
              </a:buClr>
              <a:buSzPts val="2400"/>
              <a:buFont typeface="Oswald Medium"/>
              <a:buAutoNum type="arabicPeriod"/>
            </a:pPr>
            <a:r>
              <a:rPr lang="en" sz="2400">
                <a:solidFill>
                  <a:srgbClr val="004C7F"/>
                </a:solidFill>
                <a:latin typeface="Oswald Medium"/>
                <a:ea typeface="Oswald Medium"/>
                <a:cs typeface="Oswald Medium"/>
                <a:sym typeface="Oswald Medium"/>
              </a:rPr>
              <a:t>Zipper and hair are misaligned</a:t>
            </a:r>
            <a:endParaRPr sz="2400">
              <a:solidFill>
                <a:srgbClr val="004C7F"/>
              </a:solidFill>
              <a:latin typeface="Oswald Medium"/>
              <a:ea typeface="Oswald Medium"/>
              <a:cs typeface="Oswald Medium"/>
              <a:sym typeface="Oswald Medium"/>
            </a:endParaRPr>
          </a:p>
          <a:p>
            <a:pPr indent="-381000" lvl="0" marL="457200" rtl="0" algn="l">
              <a:spcBef>
                <a:spcPts val="0"/>
              </a:spcBef>
              <a:spcAft>
                <a:spcPts val="0"/>
              </a:spcAft>
              <a:buClr>
                <a:srgbClr val="004C7F"/>
              </a:buClr>
              <a:buSzPts val="2400"/>
              <a:buFont typeface="Oswald Medium"/>
              <a:buAutoNum type="arabicPeriod"/>
            </a:pPr>
            <a:r>
              <a:rPr lang="en" sz="2400">
                <a:solidFill>
                  <a:srgbClr val="004C7F"/>
                </a:solidFill>
                <a:latin typeface="Oswald Medium"/>
                <a:ea typeface="Oswald Medium"/>
                <a:cs typeface="Oswald Medium"/>
                <a:sym typeface="Oswald Medium"/>
              </a:rPr>
              <a:t>Edges of tiles appear repeated </a:t>
            </a:r>
            <a:endParaRPr sz="2400">
              <a:solidFill>
                <a:srgbClr val="004C7F"/>
              </a:solidFill>
              <a:latin typeface="Oswald Medium"/>
              <a:ea typeface="Oswald Medium"/>
              <a:cs typeface="Oswald Medium"/>
              <a:sym typeface="Oswald Medium"/>
            </a:endParaRPr>
          </a:p>
          <a:p>
            <a:pPr indent="-381000" lvl="0" marL="457200" rtl="0" algn="l">
              <a:spcBef>
                <a:spcPts val="0"/>
              </a:spcBef>
              <a:spcAft>
                <a:spcPts val="0"/>
              </a:spcAft>
              <a:buClr>
                <a:srgbClr val="004C7F"/>
              </a:buClr>
              <a:buSzPts val="2400"/>
              <a:buFont typeface="Oswald Medium"/>
              <a:buAutoNum type="arabicPeriod"/>
            </a:pPr>
            <a:r>
              <a:rPr lang="en" sz="2400">
                <a:solidFill>
                  <a:srgbClr val="004C7F"/>
                </a:solidFill>
                <a:latin typeface="Oswald Medium"/>
                <a:ea typeface="Oswald Medium"/>
                <a:cs typeface="Oswald Medium"/>
                <a:sym typeface="Oswald Medium"/>
              </a:rPr>
              <a:t>Hair has artificial pattern</a:t>
            </a:r>
            <a:endParaRPr sz="2400">
              <a:solidFill>
                <a:srgbClr val="004C7F"/>
              </a:solidFill>
              <a:latin typeface="Oswald Medium"/>
              <a:ea typeface="Oswald Medium"/>
              <a:cs typeface="Oswald Medium"/>
              <a:sym typeface="Oswald Medium"/>
            </a:endParaRPr>
          </a:p>
          <a:p>
            <a:pPr indent="-381000" lvl="0" marL="457200" rtl="0" algn="l">
              <a:spcBef>
                <a:spcPts val="0"/>
              </a:spcBef>
              <a:spcAft>
                <a:spcPts val="0"/>
              </a:spcAft>
              <a:buClr>
                <a:srgbClr val="004C7F"/>
              </a:buClr>
              <a:buSzPts val="2400"/>
              <a:buFont typeface="Oswald"/>
              <a:buAutoNum type="arabicPeriod"/>
            </a:pPr>
            <a:r>
              <a:rPr b="1" lang="en" sz="2400">
                <a:solidFill>
                  <a:srgbClr val="004C7F"/>
                </a:solidFill>
                <a:latin typeface="Oswald"/>
                <a:ea typeface="Oswald"/>
                <a:cs typeface="Oswald"/>
                <a:sym typeface="Oswald"/>
              </a:rPr>
              <a:t>Portion of sleeve is missing</a:t>
            </a:r>
            <a:endParaRPr b="1" sz="2400">
              <a:solidFill>
                <a:srgbClr val="004C7F"/>
              </a:solidFill>
              <a:latin typeface="Oswald"/>
              <a:ea typeface="Oswald"/>
              <a:cs typeface="Oswald"/>
              <a:sym typeface="Oswald"/>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The one in bold was spotted first and eventually led to a range of conspiracies and memes. </a:t>
            </a:r>
            <a:r>
              <a:rPr b="1" lang="en" sz="2400">
                <a:solidFill>
                  <a:srgbClr val="004C7F"/>
                </a:solidFill>
                <a:latin typeface="Oswald"/>
                <a:ea typeface="Oswald"/>
                <a:cs typeface="Oswald"/>
                <a:sym typeface="Oswald"/>
              </a:rPr>
              <a:t>What are we discussing here?</a:t>
            </a:r>
            <a:endParaRPr b="1" sz="2400">
              <a:solidFill>
                <a:srgbClr val="004C7F"/>
              </a:solidFill>
              <a:latin typeface="Oswald"/>
              <a:ea typeface="Oswald"/>
              <a:cs typeface="Oswald"/>
              <a:sym typeface="Oswa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20.</a:t>
            </a:r>
            <a:endParaRPr>
              <a:solidFill>
                <a:srgbClr val="003462"/>
              </a:solidFill>
            </a:endParaRPr>
          </a:p>
        </p:txBody>
      </p:sp>
      <p:sp>
        <p:nvSpPr>
          <p:cNvPr id="226" name="Google Shape;226;p39"/>
          <p:cNvSpPr txBox="1"/>
          <p:nvPr>
            <p:ph idx="1" type="body"/>
          </p:nvPr>
        </p:nvSpPr>
        <p:spPr>
          <a:xfrm>
            <a:off x="311700" y="1152475"/>
            <a:ext cx="8652000" cy="3815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One of the most famous lines in all of literature contains a tricky-to-translate phrase that’s essential to the plot: </a:t>
            </a:r>
            <a:r>
              <a:rPr i="1" lang="en" sz="2400">
                <a:solidFill>
                  <a:srgbClr val="004C7F"/>
                </a:solidFill>
                <a:latin typeface="Oswald Medium"/>
                <a:ea typeface="Oswald Medium"/>
                <a:cs typeface="Oswald Medium"/>
                <a:sym typeface="Oswald Medium"/>
              </a:rPr>
              <a:t>ungeheuren Ungeziefer</a:t>
            </a:r>
            <a:r>
              <a:rPr lang="en" sz="2400">
                <a:solidFill>
                  <a:srgbClr val="004C7F"/>
                </a:solidFill>
                <a:latin typeface="Oswald Medium"/>
                <a:ea typeface="Oswald Medium"/>
                <a:cs typeface="Oswald Medium"/>
                <a:sym typeface="Oswald Medium"/>
              </a:rPr>
              <a:t>. It has no direct translation outside the language.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The word Ungeziefer translates to something like “an unclean animal unfit for sacrifice,” but the phrase is also used by native speakers to describe any kind of repulsive vermin.</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Which work is talked about here?</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21.</a:t>
            </a:r>
            <a:endParaRPr>
              <a:solidFill>
                <a:srgbClr val="003462"/>
              </a:solidFill>
            </a:endParaRPr>
          </a:p>
        </p:txBody>
      </p:sp>
      <p:sp>
        <p:nvSpPr>
          <p:cNvPr id="232" name="Google Shape;232;p40"/>
          <p:cNvSpPr txBox="1"/>
          <p:nvPr>
            <p:ph idx="1" type="body"/>
          </p:nvPr>
        </p:nvSpPr>
        <p:spPr>
          <a:xfrm>
            <a:off x="311700" y="1152475"/>
            <a:ext cx="8242800" cy="34164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For her role in the Devil wears Prada, Meryl Streep took inspiration from an unlikely figure. As she explained “He never, ever, ever raises his voice and everyone has to lean in to listen, and he is automatically the most powerful person in the room”</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Who was she inspired by?</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Hint – he later became a mayor of a small town</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1"/>
          <p:cNvSpPr txBox="1"/>
          <p:nvPr>
            <p:ph type="title"/>
          </p:nvPr>
        </p:nvSpPr>
        <p:spPr>
          <a:xfrm>
            <a:off x="311700" y="52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22.</a:t>
            </a:r>
            <a:endParaRPr>
              <a:solidFill>
                <a:srgbClr val="003462"/>
              </a:solidFill>
            </a:endParaRPr>
          </a:p>
        </p:txBody>
      </p:sp>
      <p:sp>
        <p:nvSpPr>
          <p:cNvPr id="238" name="Google Shape;238;p41"/>
          <p:cNvSpPr txBox="1"/>
          <p:nvPr>
            <p:ph idx="1" type="body"/>
          </p:nvPr>
        </p:nvSpPr>
        <p:spPr>
          <a:xfrm>
            <a:off x="311700" y="1152475"/>
            <a:ext cx="4743600" cy="34164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President Biden recently gave the State of the Union address where he underlined his commitment towards reproductive rights among many other issues. Among the invitees were an Elizabeth Carr as a guest of Senator Tim Kaine of Virginia.</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How did Carr become part of medical history in the US?</a:t>
            </a:r>
            <a:endParaRPr b="1" sz="2400">
              <a:solidFill>
                <a:srgbClr val="004C7F"/>
              </a:solidFill>
              <a:latin typeface="Oswald"/>
              <a:ea typeface="Oswald"/>
              <a:cs typeface="Oswald"/>
              <a:sym typeface="Oswald"/>
            </a:endParaRPr>
          </a:p>
        </p:txBody>
      </p:sp>
      <p:pic>
        <p:nvPicPr>
          <p:cNvPr id="239" name="Google Shape;239;p41"/>
          <p:cNvPicPr preferRelativeResize="0"/>
          <p:nvPr/>
        </p:nvPicPr>
        <p:blipFill>
          <a:blip r:embed="rId3">
            <a:alphaModFix/>
          </a:blip>
          <a:stretch>
            <a:fillRect/>
          </a:stretch>
        </p:blipFill>
        <p:spPr>
          <a:xfrm>
            <a:off x="5425775" y="1590225"/>
            <a:ext cx="3305374" cy="25409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23.</a:t>
            </a:r>
            <a:endParaRPr>
              <a:solidFill>
                <a:srgbClr val="003462"/>
              </a:solidFill>
            </a:endParaRPr>
          </a:p>
        </p:txBody>
      </p:sp>
      <p:sp>
        <p:nvSpPr>
          <p:cNvPr id="245" name="Google Shape;245;p42"/>
          <p:cNvSpPr txBox="1"/>
          <p:nvPr>
            <p:ph idx="1" type="body"/>
          </p:nvPr>
        </p:nvSpPr>
        <p:spPr>
          <a:xfrm>
            <a:off x="311700" y="1152475"/>
            <a:ext cx="5026500" cy="3830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This newly built house in Kolenchery is designed as a cantilevered structure composed of two volumes that branch out from a central core. The habitable spaces of the residence is above the benchmarked level of 3.2 meters.</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What is the reason for setting it above 3.2m?</a:t>
            </a:r>
            <a:endParaRPr b="1" sz="2400">
              <a:solidFill>
                <a:srgbClr val="004C7F"/>
              </a:solidFill>
              <a:latin typeface="Oswald"/>
              <a:ea typeface="Oswald"/>
              <a:cs typeface="Oswald"/>
              <a:sym typeface="Oswald"/>
            </a:endParaRPr>
          </a:p>
        </p:txBody>
      </p:sp>
      <p:pic>
        <p:nvPicPr>
          <p:cNvPr id="246" name="Google Shape;246;p42"/>
          <p:cNvPicPr preferRelativeResize="0"/>
          <p:nvPr/>
        </p:nvPicPr>
        <p:blipFill>
          <a:blip r:embed="rId3">
            <a:alphaModFix/>
          </a:blip>
          <a:stretch>
            <a:fillRect/>
          </a:stretch>
        </p:blipFill>
        <p:spPr>
          <a:xfrm>
            <a:off x="5491750" y="122450"/>
            <a:ext cx="3498999" cy="48985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257775" y="3239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Section One</a:t>
            </a:r>
            <a:endParaRPr/>
          </a:p>
        </p:txBody>
      </p:sp>
      <p:sp>
        <p:nvSpPr>
          <p:cNvPr id="77" name="Google Shape;77;p16"/>
          <p:cNvSpPr txBox="1"/>
          <p:nvPr/>
        </p:nvSpPr>
        <p:spPr>
          <a:xfrm>
            <a:off x="463675" y="2857500"/>
            <a:ext cx="8162700" cy="19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Rules</a:t>
            </a:r>
            <a:endParaRPr sz="1800">
              <a:solidFill>
                <a:srgbClr val="FFFF00"/>
              </a:solidFill>
              <a:latin typeface="Alfa Slab One"/>
              <a:ea typeface="Alfa Slab One"/>
              <a:cs typeface="Alfa Slab One"/>
              <a:sym typeface="Alfa Slab One"/>
            </a:endParaRPr>
          </a:p>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15 questions x 1 point</a:t>
            </a:r>
            <a:endParaRPr sz="1800">
              <a:solidFill>
                <a:srgbClr val="FFFF00"/>
              </a:solidFill>
              <a:latin typeface="Alfa Slab One"/>
              <a:ea typeface="Alfa Slab One"/>
              <a:cs typeface="Alfa Slab One"/>
              <a:sym typeface="Alfa Slab One"/>
            </a:endParaRPr>
          </a:p>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Stake +1 or +2 for equal negatives</a:t>
            </a:r>
            <a:endParaRPr sz="1800">
              <a:solidFill>
                <a:srgbClr val="FFFF00"/>
              </a:solidFill>
              <a:latin typeface="Alfa Slab One"/>
              <a:ea typeface="Alfa Slab One"/>
              <a:cs typeface="Alfa Slab One"/>
              <a:sym typeface="Alfa Slab One"/>
            </a:endParaRPr>
          </a:p>
          <a:p>
            <a:pPr indent="0" lvl="0" marL="0" rtl="0" algn="l">
              <a:spcBef>
                <a:spcPts val="0"/>
              </a:spcBef>
              <a:spcAft>
                <a:spcPts val="0"/>
              </a:spcAft>
              <a:buNone/>
            </a:pPr>
            <a:r>
              <a:t/>
            </a:r>
            <a:endParaRPr sz="1800">
              <a:solidFill>
                <a:srgbClr val="FFFF00"/>
              </a:solidFill>
              <a:latin typeface="Alfa Slab One"/>
              <a:ea typeface="Alfa Slab One"/>
              <a:cs typeface="Alfa Slab One"/>
              <a:sym typeface="Alfa Slab On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23.</a:t>
            </a:r>
            <a:endParaRPr>
              <a:solidFill>
                <a:srgbClr val="003462"/>
              </a:solidFill>
            </a:endParaRPr>
          </a:p>
        </p:txBody>
      </p:sp>
      <p:pic>
        <p:nvPicPr>
          <p:cNvPr id="252" name="Google Shape;252;p43"/>
          <p:cNvPicPr preferRelativeResize="0"/>
          <p:nvPr/>
        </p:nvPicPr>
        <p:blipFill>
          <a:blip r:embed="rId3">
            <a:alphaModFix/>
          </a:blip>
          <a:stretch>
            <a:fillRect/>
          </a:stretch>
        </p:blipFill>
        <p:spPr>
          <a:xfrm>
            <a:off x="3729624" y="271825"/>
            <a:ext cx="5018001" cy="2299925"/>
          </a:xfrm>
          <a:prstGeom prst="rect">
            <a:avLst/>
          </a:prstGeom>
          <a:noFill/>
          <a:ln>
            <a:noFill/>
          </a:ln>
        </p:spPr>
      </p:pic>
      <p:pic>
        <p:nvPicPr>
          <p:cNvPr id="253" name="Google Shape;253;p43"/>
          <p:cNvPicPr preferRelativeResize="0"/>
          <p:nvPr/>
        </p:nvPicPr>
        <p:blipFill>
          <a:blip r:embed="rId4">
            <a:alphaModFix/>
          </a:blip>
          <a:stretch>
            <a:fillRect/>
          </a:stretch>
        </p:blipFill>
        <p:spPr>
          <a:xfrm>
            <a:off x="3577100" y="2825223"/>
            <a:ext cx="5323044" cy="2160275"/>
          </a:xfrm>
          <a:prstGeom prst="rect">
            <a:avLst/>
          </a:prstGeom>
          <a:noFill/>
          <a:ln>
            <a:noFill/>
          </a:ln>
        </p:spPr>
      </p:pic>
      <p:pic>
        <p:nvPicPr>
          <p:cNvPr id="254" name="Google Shape;254;p43"/>
          <p:cNvPicPr preferRelativeResize="0"/>
          <p:nvPr/>
        </p:nvPicPr>
        <p:blipFill rotWithShape="1">
          <a:blip r:embed="rId5">
            <a:alphaModFix/>
          </a:blip>
          <a:srcRect b="0" l="24438" r="21337" t="0"/>
          <a:stretch/>
        </p:blipFill>
        <p:spPr>
          <a:xfrm>
            <a:off x="366250" y="1085625"/>
            <a:ext cx="3210849" cy="3947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24.</a:t>
            </a:r>
            <a:endParaRPr>
              <a:solidFill>
                <a:srgbClr val="003462"/>
              </a:solidFill>
            </a:endParaRPr>
          </a:p>
        </p:txBody>
      </p:sp>
      <p:sp>
        <p:nvSpPr>
          <p:cNvPr id="260" name="Google Shape;260;p4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In the picture is college student Zoe and her father Dave. A photo Dave took of Zoe in 2005 spread like wildfire across the world and has helped Zoe earn close to half a million dollars recently. How do we know Zoe better?</a:t>
            </a:r>
            <a:endParaRPr sz="2400">
              <a:solidFill>
                <a:srgbClr val="004C7F"/>
              </a:solidFill>
              <a:latin typeface="Oswald Medium"/>
              <a:ea typeface="Oswald Medium"/>
              <a:cs typeface="Oswald Medium"/>
              <a:sym typeface="Oswald Medium"/>
            </a:endParaRPr>
          </a:p>
        </p:txBody>
      </p:sp>
      <p:pic>
        <p:nvPicPr>
          <p:cNvPr id="261" name="Google Shape;261;p44"/>
          <p:cNvPicPr preferRelativeResize="0"/>
          <p:nvPr/>
        </p:nvPicPr>
        <p:blipFill>
          <a:blip r:embed="rId3">
            <a:alphaModFix/>
          </a:blip>
          <a:stretch>
            <a:fillRect/>
          </a:stretch>
        </p:blipFill>
        <p:spPr>
          <a:xfrm>
            <a:off x="4464000" y="1170125"/>
            <a:ext cx="4527600" cy="3018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25.</a:t>
            </a:r>
            <a:endParaRPr>
              <a:solidFill>
                <a:srgbClr val="003462"/>
              </a:solidFill>
            </a:endParaRPr>
          </a:p>
        </p:txBody>
      </p:sp>
      <p:pic>
        <p:nvPicPr>
          <p:cNvPr id="267" name="Google Shape;267;p45"/>
          <p:cNvPicPr preferRelativeResize="0"/>
          <p:nvPr/>
        </p:nvPicPr>
        <p:blipFill rotWithShape="1">
          <a:blip r:embed="rId3">
            <a:alphaModFix/>
          </a:blip>
          <a:srcRect b="7634" l="0" r="0" t="7634"/>
          <a:stretch/>
        </p:blipFill>
        <p:spPr>
          <a:xfrm>
            <a:off x="206525" y="1581150"/>
            <a:ext cx="4142233" cy="2743201"/>
          </a:xfrm>
          <a:prstGeom prst="rect">
            <a:avLst/>
          </a:prstGeom>
          <a:noFill/>
          <a:ln>
            <a:noFill/>
          </a:ln>
        </p:spPr>
      </p:pic>
      <p:pic>
        <p:nvPicPr>
          <p:cNvPr id="268" name="Google Shape;268;p45"/>
          <p:cNvPicPr preferRelativeResize="0"/>
          <p:nvPr/>
        </p:nvPicPr>
        <p:blipFill>
          <a:blip r:embed="rId4">
            <a:alphaModFix/>
          </a:blip>
          <a:stretch>
            <a:fillRect/>
          </a:stretch>
        </p:blipFill>
        <p:spPr>
          <a:xfrm>
            <a:off x="4503259" y="1581150"/>
            <a:ext cx="4375405" cy="2743200"/>
          </a:xfrm>
          <a:prstGeom prst="rect">
            <a:avLst/>
          </a:prstGeom>
          <a:noFill/>
          <a:ln>
            <a:noFill/>
          </a:ln>
        </p:spPr>
      </p:pic>
      <p:sp>
        <p:nvSpPr>
          <p:cNvPr id="269" name="Google Shape;269;p45"/>
          <p:cNvSpPr txBox="1"/>
          <p:nvPr/>
        </p:nvSpPr>
        <p:spPr>
          <a:xfrm>
            <a:off x="412391" y="1173619"/>
            <a:ext cx="3730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Everybody thinks it is this. </a:t>
            </a:r>
            <a:endParaRPr sz="1800">
              <a:solidFill>
                <a:schemeClr val="dk2"/>
              </a:solidFill>
              <a:latin typeface="Proxima Nova"/>
              <a:ea typeface="Proxima Nova"/>
              <a:cs typeface="Proxima Nova"/>
              <a:sym typeface="Proxima Nova"/>
            </a:endParaRPr>
          </a:p>
        </p:txBody>
      </p:sp>
      <p:sp>
        <p:nvSpPr>
          <p:cNvPr id="270" name="Google Shape;270;p45"/>
          <p:cNvSpPr txBox="1"/>
          <p:nvPr/>
        </p:nvSpPr>
        <p:spPr>
          <a:xfrm>
            <a:off x="4825712" y="1173619"/>
            <a:ext cx="3730500" cy="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But it is actually this.</a:t>
            </a:r>
            <a:endParaRPr sz="1800">
              <a:solidFill>
                <a:schemeClr val="dk2"/>
              </a:solidFill>
              <a:latin typeface="Proxima Nova"/>
              <a:ea typeface="Proxima Nova"/>
              <a:cs typeface="Proxima Nova"/>
              <a:sym typeface="Proxima Nova"/>
            </a:endParaRPr>
          </a:p>
        </p:txBody>
      </p:sp>
      <p:sp>
        <p:nvSpPr>
          <p:cNvPr id="271" name="Google Shape;271;p45"/>
          <p:cNvSpPr txBox="1"/>
          <p:nvPr/>
        </p:nvSpPr>
        <p:spPr>
          <a:xfrm>
            <a:off x="444450" y="4399650"/>
            <a:ext cx="8255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Oswald Medium"/>
                <a:ea typeface="Oswald Medium"/>
                <a:cs typeface="Oswald Medium"/>
                <a:sym typeface="Oswald Medium"/>
              </a:rPr>
              <a:t>What are we talking about here? </a:t>
            </a:r>
            <a:endParaRPr sz="2000">
              <a:solidFill>
                <a:schemeClr val="dk2"/>
              </a:solidFill>
              <a:latin typeface="Oswald Medium"/>
              <a:ea typeface="Oswald Medium"/>
              <a:cs typeface="Oswald Medium"/>
              <a:sym typeface="Oswald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46"/>
          <p:cNvPicPr preferRelativeResize="0"/>
          <p:nvPr/>
        </p:nvPicPr>
        <p:blipFill>
          <a:blip r:embed="rId3">
            <a:alphaModFix/>
          </a:blip>
          <a:stretch>
            <a:fillRect/>
          </a:stretch>
        </p:blipFill>
        <p:spPr>
          <a:xfrm>
            <a:off x="1476563" y="152400"/>
            <a:ext cx="6190867" cy="48386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7"/>
          <p:cNvPicPr preferRelativeResize="0"/>
          <p:nvPr/>
        </p:nvPicPr>
        <p:blipFill>
          <a:blip r:embed="rId3">
            <a:alphaModFix/>
          </a:blip>
          <a:stretch>
            <a:fillRect/>
          </a:stretch>
        </p:blipFill>
        <p:spPr>
          <a:xfrm>
            <a:off x="1430550" y="152400"/>
            <a:ext cx="6282905" cy="48387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26.</a:t>
            </a:r>
            <a:endParaRPr>
              <a:solidFill>
                <a:srgbClr val="003462"/>
              </a:solidFill>
            </a:endParaRPr>
          </a:p>
        </p:txBody>
      </p:sp>
      <p:sp>
        <p:nvSpPr>
          <p:cNvPr id="287" name="Google Shape;287;p48"/>
          <p:cNvSpPr txBox="1"/>
          <p:nvPr>
            <p:ph idx="1" type="body"/>
          </p:nvPr>
        </p:nvSpPr>
        <p:spPr>
          <a:xfrm>
            <a:off x="311700" y="1152475"/>
            <a:ext cx="28968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What clothing/accessory choices of </a:t>
            </a:r>
            <a:r>
              <a:rPr i="1" lang="en" sz="2400">
                <a:solidFill>
                  <a:srgbClr val="004C7F"/>
                </a:solidFill>
                <a:latin typeface="Oswald Medium"/>
                <a:ea typeface="Oswald Medium"/>
                <a:cs typeface="Oswald Medium"/>
                <a:sym typeface="Oswald Medium"/>
              </a:rPr>
              <a:t>Dr Who</a:t>
            </a:r>
            <a:r>
              <a:rPr lang="en" sz="2400">
                <a:solidFill>
                  <a:srgbClr val="004C7F"/>
                </a:solidFill>
                <a:latin typeface="Oswald Medium"/>
                <a:ea typeface="Oswald Medium"/>
                <a:cs typeface="Oswald Medium"/>
                <a:sym typeface="Oswald Medium"/>
              </a:rPr>
              <a:t> and </a:t>
            </a:r>
            <a:r>
              <a:rPr i="1" lang="en" sz="2400">
                <a:solidFill>
                  <a:srgbClr val="004C7F"/>
                </a:solidFill>
                <a:latin typeface="Oswald Medium"/>
                <a:ea typeface="Oswald Medium"/>
                <a:cs typeface="Oswald Medium"/>
                <a:sym typeface="Oswald Medium"/>
              </a:rPr>
              <a:t>Good Omens</a:t>
            </a:r>
            <a:r>
              <a:rPr lang="en" sz="2400">
                <a:solidFill>
                  <a:srgbClr val="004C7F"/>
                </a:solidFill>
                <a:latin typeface="Oswald Medium"/>
                <a:ea typeface="Oswald Medium"/>
                <a:cs typeface="Oswald Medium"/>
                <a:sym typeface="Oswald Medium"/>
              </a:rPr>
              <a:t> star David Tennant has had people like Graham Linehan, Helen Joyce, Kelly J Keen, amongst other followers of JK Rowling’s twitter account, throw a hissy fit?</a:t>
            </a:r>
            <a:endParaRPr sz="2400">
              <a:solidFill>
                <a:srgbClr val="004C7F"/>
              </a:solidFill>
              <a:latin typeface="Oswald Medium"/>
              <a:ea typeface="Oswald Medium"/>
              <a:cs typeface="Oswald Medium"/>
              <a:sym typeface="Oswald Medium"/>
            </a:endParaRPr>
          </a:p>
        </p:txBody>
      </p:sp>
      <p:pic>
        <p:nvPicPr>
          <p:cNvPr id="288" name="Google Shape;288;p48"/>
          <p:cNvPicPr preferRelativeResize="0"/>
          <p:nvPr/>
        </p:nvPicPr>
        <p:blipFill>
          <a:blip r:embed="rId3">
            <a:alphaModFix/>
          </a:blip>
          <a:stretch>
            <a:fillRect/>
          </a:stretch>
        </p:blipFill>
        <p:spPr>
          <a:xfrm>
            <a:off x="5252350" y="1170125"/>
            <a:ext cx="3739252" cy="2248050"/>
          </a:xfrm>
          <a:prstGeom prst="rect">
            <a:avLst/>
          </a:prstGeom>
          <a:noFill/>
          <a:ln>
            <a:noFill/>
          </a:ln>
        </p:spPr>
      </p:pic>
      <p:pic>
        <p:nvPicPr>
          <p:cNvPr id="289" name="Google Shape;289;p48"/>
          <p:cNvPicPr preferRelativeResize="0"/>
          <p:nvPr/>
        </p:nvPicPr>
        <p:blipFill>
          <a:blip r:embed="rId4">
            <a:alphaModFix/>
          </a:blip>
          <a:stretch>
            <a:fillRect/>
          </a:stretch>
        </p:blipFill>
        <p:spPr>
          <a:xfrm>
            <a:off x="3284600" y="1170125"/>
            <a:ext cx="1891650" cy="2474324"/>
          </a:xfrm>
          <a:prstGeom prst="rect">
            <a:avLst/>
          </a:prstGeom>
          <a:noFill/>
          <a:ln>
            <a:noFill/>
          </a:ln>
        </p:spPr>
      </p:pic>
      <p:sp>
        <p:nvSpPr>
          <p:cNvPr id="290" name="Google Shape;290;p48"/>
          <p:cNvSpPr/>
          <p:nvPr/>
        </p:nvSpPr>
        <p:spPr>
          <a:xfrm>
            <a:off x="3608150" y="2397125"/>
            <a:ext cx="532800" cy="283500"/>
          </a:xfrm>
          <a:prstGeom prst="rect">
            <a:avLst/>
          </a:prstGeom>
          <a:solidFill>
            <a:srgbClr val="22222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291" name="Google Shape;291;p48"/>
          <p:cNvSpPr/>
          <p:nvPr/>
        </p:nvSpPr>
        <p:spPr>
          <a:xfrm>
            <a:off x="6148150" y="3071125"/>
            <a:ext cx="322200" cy="283500"/>
          </a:xfrm>
          <a:prstGeom prst="rect">
            <a:avLst/>
          </a:prstGeom>
          <a:solidFill>
            <a:srgbClr val="22222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9"/>
          <p:cNvPicPr preferRelativeResize="0"/>
          <p:nvPr/>
        </p:nvPicPr>
        <p:blipFill>
          <a:blip r:embed="rId3">
            <a:alphaModFix/>
          </a:blip>
          <a:stretch>
            <a:fillRect/>
          </a:stretch>
        </p:blipFill>
        <p:spPr>
          <a:xfrm>
            <a:off x="2722388" y="152400"/>
            <a:ext cx="3699229" cy="4838700"/>
          </a:xfrm>
          <a:prstGeom prst="rect">
            <a:avLst/>
          </a:prstGeom>
          <a:noFill/>
          <a:ln>
            <a:noFill/>
          </a:ln>
        </p:spPr>
      </p:pic>
      <p:sp>
        <p:nvSpPr>
          <p:cNvPr id="297" name="Google Shape;297;p49"/>
          <p:cNvSpPr/>
          <p:nvPr/>
        </p:nvSpPr>
        <p:spPr>
          <a:xfrm>
            <a:off x="3460750" y="2612575"/>
            <a:ext cx="952500" cy="476100"/>
          </a:xfrm>
          <a:prstGeom prst="rect">
            <a:avLst/>
          </a:prstGeom>
          <a:solidFill>
            <a:srgbClr val="22222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50"/>
          <p:cNvPicPr preferRelativeResize="0"/>
          <p:nvPr/>
        </p:nvPicPr>
        <p:blipFill>
          <a:blip r:embed="rId3">
            <a:alphaModFix/>
          </a:blip>
          <a:stretch>
            <a:fillRect/>
          </a:stretch>
        </p:blipFill>
        <p:spPr>
          <a:xfrm>
            <a:off x="547813" y="152400"/>
            <a:ext cx="8048371" cy="4838700"/>
          </a:xfrm>
          <a:prstGeom prst="rect">
            <a:avLst/>
          </a:prstGeom>
          <a:noFill/>
          <a:ln>
            <a:noFill/>
          </a:ln>
        </p:spPr>
      </p:pic>
      <p:sp>
        <p:nvSpPr>
          <p:cNvPr id="303" name="Google Shape;303;p50"/>
          <p:cNvSpPr/>
          <p:nvPr/>
        </p:nvSpPr>
        <p:spPr>
          <a:xfrm>
            <a:off x="2644325" y="4268100"/>
            <a:ext cx="589800" cy="430800"/>
          </a:xfrm>
          <a:prstGeom prst="ellipse">
            <a:avLst/>
          </a:prstGeom>
          <a:solidFill>
            <a:srgbClr val="222222"/>
          </a:solidFill>
          <a:ln cap="flat" cmpd="sng" w="9525">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27.</a:t>
            </a:r>
            <a:endParaRPr>
              <a:solidFill>
                <a:srgbClr val="003462"/>
              </a:solidFill>
            </a:endParaRPr>
          </a:p>
        </p:txBody>
      </p:sp>
      <p:sp>
        <p:nvSpPr>
          <p:cNvPr id="309" name="Google Shape;309;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Jan 24, 2000 | Jan 13, 1884</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Feb 17, 2005 | Feb 06, 1884</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Mar 29, 1996 | Mar 01, 1908</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The first part of each of these date-pairs break one of the longest-held beliefs about Bengaluru, but the second part perhaps supports it. What respite can you and I, and everyone in this room get, if we know what these date-pairs signify?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28.</a:t>
            </a:r>
            <a:endParaRPr>
              <a:solidFill>
                <a:srgbClr val="003462"/>
              </a:solidFill>
            </a:endParaRPr>
          </a:p>
        </p:txBody>
      </p:sp>
      <p:sp>
        <p:nvSpPr>
          <p:cNvPr id="315" name="Google Shape;315;p52"/>
          <p:cNvSpPr txBox="1"/>
          <p:nvPr>
            <p:ph idx="1" type="body"/>
          </p:nvPr>
        </p:nvSpPr>
        <p:spPr>
          <a:xfrm>
            <a:off x="311700" y="1017725"/>
            <a:ext cx="4260300" cy="35511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SzPct val="75675"/>
              <a:buNone/>
            </a:pPr>
            <a:r>
              <a:rPr lang="en" sz="2000">
                <a:solidFill>
                  <a:srgbClr val="004C7F"/>
                </a:solidFill>
                <a:latin typeface="Oswald Medium"/>
                <a:ea typeface="Oswald Medium"/>
                <a:cs typeface="Oswald Medium"/>
                <a:sym typeface="Oswald Medium"/>
              </a:rPr>
              <a:t>In 2020, its centenary year, the Government Science College was upgraded to an university. It was named after a 9th century emperor of the Rashtrakuta dynasty, an accomplished poet &amp; scholar who wrote the </a:t>
            </a:r>
            <a:r>
              <a:rPr i="1" lang="en" sz="2000">
                <a:solidFill>
                  <a:srgbClr val="004C7F"/>
                </a:solidFill>
                <a:latin typeface="Oswald Medium"/>
                <a:ea typeface="Oswald Medium"/>
                <a:cs typeface="Oswald Medium"/>
                <a:sym typeface="Oswald Medium"/>
              </a:rPr>
              <a:t>Kavirajamarga</a:t>
            </a:r>
            <a:r>
              <a:rPr lang="en" sz="2000">
                <a:solidFill>
                  <a:srgbClr val="004C7F"/>
                </a:solidFill>
                <a:latin typeface="Oswald Medium"/>
                <a:ea typeface="Oswald Medium"/>
                <a:cs typeface="Oswald Medium"/>
                <a:sym typeface="Oswald Medium"/>
              </a:rPr>
              <a:t>, the earliest extant literary work in Kannada.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ct val="75675"/>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ct val="75675"/>
              <a:buNone/>
            </a:pPr>
            <a:r>
              <a:rPr lang="en" sz="2000">
                <a:solidFill>
                  <a:srgbClr val="004C7F"/>
                </a:solidFill>
                <a:latin typeface="Oswald Medium"/>
                <a:ea typeface="Oswald Medium"/>
                <a:cs typeface="Oswald Medium"/>
                <a:sym typeface="Oswald Medium"/>
              </a:rPr>
              <a:t>Just name this notable monarch of ancient India.</a:t>
            </a:r>
            <a:endParaRPr sz="2000">
              <a:solidFill>
                <a:srgbClr val="004C7F"/>
              </a:solidFill>
              <a:latin typeface="Oswald Medium"/>
              <a:ea typeface="Oswald Medium"/>
              <a:cs typeface="Oswald Medium"/>
              <a:sym typeface="Oswald Medium"/>
            </a:endParaRPr>
          </a:p>
        </p:txBody>
      </p:sp>
      <p:pic>
        <p:nvPicPr>
          <p:cNvPr id="316" name="Google Shape;316;p52"/>
          <p:cNvPicPr preferRelativeResize="0"/>
          <p:nvPr/>
        </p:nvPicPr>
        <p:blipFill rotWithShape="1">
          <a:blip r:embed="rId3">
            <a:alphaModFix/>
          </a:blip>
          <a:srcRect b="0" l="0" r="0" t="0"/>
          <a:stretch/>
        </p:blipFill>
        <p:spPr>
          <a:xfrm>
            <a:off x="4678675" y="738188"/>
            <a:ext cx="3943350" cy="3667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01.</a:t>
            </a:r>
            <a:endParaRPr>
              <a:solidFill>
                <a:srgbClr val="003462"/>
              </a:solidFill>
            </a:endParaRPr>
          </a:p>
        </p:txBody>
      </p:sp>
      <p:sp>
        <p:nvSpPr>
          <p:cNvPr id="83" name="Google Shape;83;p17"/>
          <p:cNvSpPr txBox="1"/>
          <p:nvPr>
            <p:ph idx="1" type="body"/>
          </p:nvPr>
        </p:nvSpPr>
        <p:spPr>
          <a:xfrm>
            <a:off x="311700" y="1152475"/>
            <a:ext cx="7564500" cy="34164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400">
                <a:solidFill>
                  <a:srgbClr val="004C7F"/>
                </a:solidFill>
                <a:latin typeface="Oswald"/>
                <a:ea typeface="Oswald"/>
                <a:cs typeface="Oswald"/>
                <a:sym typeface="Oswald"/>
              </a:rPr>
              <a:t>The Vummidi Bangaru Jewellers was in limelight due to a certain ‘symbol’ they were connected to seven decades ago which made a re-entry last year.  Consisting of three parts, topped by a Nandi, the middle portion is engraved with motifs of Goddess Lakshmi. The last portion, an elongated stem, is engraved with the images of Kodimaram, a sacred tree indicating fertility.</a:t>
            </a:r>
            <a:endParaRPr sz="2400">
              <a:solidFill>
                <a:srgbClr val="004C7F"/>
              </a:solidFill>
              <a:latin typeface="Oswald"/>
              <a:ea typeface="Oswald"/>
              <a:cs typeface="Oswald"/>
              <a:sym typeface="Oswald"/>
            </a:endParaRPr>
          </a:p>
          <a:p>
            <a:pPr indent="0" lvl="0" marL="0" rtl="0" algn="l">
              <a:lnSpc>
                <a:spcPct val="90000"/>
              </a:lnSpc>
              <a:spcBef>
                <a:spcPts val="1000"/>
              </a:spcBef>
              <a:spcAft>
                <a:spcPts val="0"/>
              </a:spcAft>
              <a:buNone/>
            </a:pPr>
            <a:r>
              <a:rPr b="1" lang="en" sz="2400">
                <a:solidFill>
                  <a:srgbClr val="004C7F"/>
                </a:solidFill>
                <a:latin typeface="Oswald"/>
                <a:ea typeface="Oswald"/>
                <a:cs typeface="Oswald"/>
                <a:sym typeface="Oswald"/>
              </a:rPr>
              <a:t>ID the object which shot to prominence despite people debating the use of this symbol.</a:t>
            </a:r>
            <a:endParaRPr b="1" sz="2400">
              <a:solidFill>
                <a:srgbClr val="004C7F"/>
              </a:solidFill>
              <a:latin typeface="Oswald"/>
              <a:ea typeface="Oswald"/>
              <a:cs typeface="Oswald"/>
              <a:sym typeface="Oswald"/>
            </a:endParaRPr>
          </a:p>
          <a:p>
            <a:pPr indent="0" lvl="0" marL="0" rtl="0" algn="l">
              <a:spcBef>
                <a:spcPts val="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53"/>
          <p:cNvPicPr preferRelativeResize="0"/>
          <p:nvPr/>
        </p:nvPicPr>
        <p:blipFill rotWithShape="1">
          <a:blip r:embed="rId3">
            <a:alphaModFix/>
          </a:blip>
          <a:srcRect b="0" l="0" r="0" t="0"/>
          <a:stretch/>
        </p:blipFill>
        <p:spPr>
          <a:xfrm>
            <a:off x="1498625" y="114300"/>
            <a:ext cx="6146744" cy="483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29.</a:t>
            </a:r>
            <a:endParaRPr>
              <a:solidFill>
                <a:srgbClr val="003462"/>
              </a:solidFill>
            </a:endParaRPr>
          </a:p>
        </p:txBody>
      </p:sp>
      <p:sp>
        <p:nvSpPr>
          <p:cNvPr id="327" name="Google Shape;327;p5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514"/>
              <a:buNone/>
            </a:pPr>
            <a:r>
              <a:rPr lang="en" sz="2200">
                <a:solidFill>
                  <a:srgbClr val="004C7F"/>
                </a:solidFill>
                <a:latin typeface="Oswald Medium"/>
                <a:ea typeface="Oswald Medium"/>
                <a:cs typeface="Oswald Medium"/>
                <a:sym typeface="Oswald Medium"/>
              </a:rPr>
              <a:t>From the 60s to the early 80s this item was the weapon of choice among thugs &amp; Bollywood villains; its popularity dipped considerably in the 90s following restrictions on its manufacture.</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514"/>
              <a:buNone/>
            </a:pPr>
            <a:r>
              <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514"/>
              <a:buNone/>
            </a:pPr>
            <a:r>
              <a:rPr lang="en" sz="2200">
                <a:solidFill>
                  <a:srgbClr val="004C7F"/>
                </a:solidFill>
                <a:latin typeface="Oswald Medium"/>
                <a:ea typeface="Oswald Medium"/>
                <a:cs typeface="Oswald Medium"/>
                <a:sym typeface="Oswald Medium"/>
              </a:rPr>
              <a:t>What item? Or where in UP will you find this monument?</a:t>
            </a:r>
            <a:endParaRPr sz="2200">
              <a:solidFill>
                <a:srgbClr val="004C7F"/>
              </a:solidFill>
              <a:latin typeface="Oswald Medium"/>
              <a:ea typeface="Oswald Medium"/>
              <a:cs typeface="Oswald Medium"/>
              <a:sym typeface="Oswald Medium"/>
            </a:endParaRPr>
          </a:p>
        </p:txBody>
      </p:sp>
      <p:pic>
        <p:nvPicPr>
          <p:cNvPr id="328" name="Google Shape;328;p54"/>
          <p:cNvPicPr preferRelativeResize="0"/>
          <p:nvPr/>
        </p:nvPicPr>
        <p:blipFill rotWithShape="1">
          <a:blip r:embed="rId3">
            <a:alphaModFix/>
          </a:blip>
          <a:srcRect b="0" l="0" r="0" t="0"/>
          <a:stretch/>
        </p:blipFill>
        <p:spPr>
          <a:xfrm>
            <a:off x="4440725" y="445025"/>
            <a:ext cx="4391574" cy="43915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30.</a:t>
            </a:r>
            <a:endParaRPr>
              <a:solidFill>
                <a:srgbClr val="003462"/>
              </a:solidFill>
            </a:endParaRPr>
          </a:p>
        </p:txBody>
      </p:sp>
      <p:sp>
        <p:nvSpPr>
          <p:cNvPr id="334" name="Google Shape;334;p55"/>
          <p:cNvSpPr txBox="1"/>
          <p:nvPr>
            <p:ph idx="1" type="body"/>
          </p:nvPr>
        </p:nvSpPr>
        <p:spPr>
          <a:xfrm>
            <a:off x="311700" y="1152475"/>
            <a:ext cx="79104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Childbirth once used to be a social event exclusively attended by women, who would engage in a certain activity while waiting. The term for such women comes from the Old English words for the almighty, and the term for the godparents of one’s child. By the 16th century, the word assumed the meaning of a person, mostly a woman, who engaged in that activity. By the 19th century, the term was extended from the person to the activity itself.</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What’s the 7-letter word? If it helps, said activity isn’t restricted to women.</a:t>
            </a:r>
            <a:endParaRPr sz="2000">
              <a:solidFill>
                <a:srgbClr val="004C7F"/>
              </a:solidFill>
              <a:latin typeface="Oswald Medium"/>
              <a:ea typeface="Oswald Medium"/>
              <a:cs typeface="Oswald Medium"/>
              <a:sym typeface="Oswald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31</a:t>
            </a:r>
            <a:endParaRPr>
              <a:solidFill>
                <a:srgbClr val="003462"/>
              </a:solidFill>
            </a:endParaRPr>
          </a:p>
        </p:txBody>
      </p:sp>
      <p:pic>
        <p:nvPicPr>
          <p:cNvPr id="340" name="Google Shape;340;p56"/>
          <p:cNvPicPr preferRelativeResize="0"/>
          <p:nvPr/>
        </p:nvPicPr>
        <p:blipFill>
          <a:blip r:embed="rId3">
            <a:alphaModFix/>
          </a:blip>
          <a:stretch>
            <a:fillRect/>
          </a:stretch>
        </p:blipFill>
        <p:spPr>
          <a:xfrm>
            <a:off x="5676324" y="91513"/>
            <a:ext cx="3306150" cy="4960475"/>
          </a:xfrm>
          <a:prstGeom prst="rect">
            <a:avLst/>
          </a:prstGeom>
          <a:noFill/>
          <a:ln>
            <a:noFill/>
          </a:ln>
        </p:spPr>
      </p:pic>
      <p:sp>
        <p:nvSpPr>
          <p:cNvPr id="341" name="Google Shape;341;p5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sz="2400">
              <a:solidFill>
                <a:srgbClr val="004C7F"/>
              </a:solidFill>
              <a:latin typeface="Oswald"/>
              <a:ea typeface="Oswald"/>
              <a:cs typeface="Oswald"/>
              <a:sym typeface="Oswald"/>
            </a:endParaRPr>
          </a:p>
          <a:p>
            <a:pPr indent="0" lvl="0" marL="0" rtl="0" algn="l">
              <a:spcBef>
                <a:spcPts val="1200"/>
              </a:spcBef>
              <a:spcAft>
                <a:spcPts val="0"/>
              </a:spcAft>
              <a:buNone/>
            </a:pPr>
            <a:r>
              <a:rPr b="1" lang="en" sz="2400">
                <a:solidFill>
                  <a:srgbClr val="004C7F"/>
                </a:solidFill>
                <a:latin typeface="Oswald"/>
                <a:ea typeface="Oswald"/>
                <a:cs typeface="Oswald"/>
                <a:sym typeface="Oswald"/>
              </a:rPr>
              <a:t>In which town</a:t>
            </a:r>
            <a:r>
              <a:rPr lang="en" sz="2400">
                <a:solidFill>
                  <a:srgbClr val="004C7F"/>
                </a:solidFill>
                <a:latin typeface="Oswald Medium"/>
                <a:ea typeface="Oswald Medium"/>
                <a:cs typeface="Oswald Medium"/>
                <a:sym typeface="Oswald Medium"/>
              </a:rPr>
              <a:t> is the source of this green laser beam located?</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What does it represent?</a:t>
            </a:r>
            <a:endParaRPr b="1" sz="2400">
              <a:solidFill>
                <a:srgbClr val="004C7F"/>
              </a:solidFill>
              <a:latin typeface="Oswald"/>
              <a:ea typeface="Oswald"/>
              <a:cs typeface="Oswald"/>
              <a:sym typeface="Oswa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32.</a:t>
            </a:r>
            <a:endParaRPr>
              <a:solidFill>
                <a:srgbClr val="003462"/>
              </a:solidFill>
            </a:endParaRPr>
          </a:p>
        </p:txBody>
      </p:sp>
      <p:sp>
        <p:nvSpPr>
          <p:cNvPr id="347" name="Google Shape;347;p57"/>
          <p:cNvSpPr txBox="1"/>
          <p:nvPr>
            <p:ph idx="1" type="body"/>
          </p:nvPr>
        </p:nvSpPr>
        <p:spPr>
          <a:xfrm>
            <a:off x="311700" y="1152475"/>
            <a:ext cx="7512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2400">
                <a:solidFill>
                  <a:srgbClr val="004C7F"/>
                </a:solidFill>
                <a:latin typeface="Oswald"/>
                <a:ea typeface="Oswald"/>
                <a:cs typeface="Oswald"/>
                <a:sym typeface="Oswald"/>
              </a:rPr>
              <a:t>What is the blanked-out pun in this Amul Topical?</a:t>
            </a:r>
            <a:endParaRPr b="1" sz="2400">
              <a:solidFill>
                <a:srgbClr val="004C7F"/>
              </a:solidFill>
              <a:latin typeface="Oswald"/>
              <a:ea typeface="Oswald"/>
              <a:cs typeface="Oswald"/>
              <a:sym typeface="Oswald"/>
            </a:endParaRPr>
          </a:p>
        </p:txBody>
      </p:sp>
      <p:pic>
        <p:nvPicPr>
          <p:cNvPr id="348" name="Google Shape;348;p57"/>
          <p:cNvPicPr preferRelativeResize="0"/>
          <p:nvPr/>
        </p:nvPicPr>
        <p:blipFill>
          <a:blip r:embed="rId3">
            <a:alphaModFix/>
          </a:blip>
          <a:stretch>
            <a:fillRect/>
          </a:stretch>
        </p:blipFill>
        <p:spPr>
          <a:xfrm>
            <a:off x="1354713" y="1784578"/>
            <a:ext cx="6434576" cy="32333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33.</a:t>
            </a:r>
            <a:endParaRPr>
              <a:solidFill>
                <a:srgbClr val="003462"/>
              </a:solidFill>
            </a:endParaRPr>
          </a:p>
        </p:txBody>
      </p:sp>
      <p:sp>
        <p:nvSpPr>
          <p:cNvPr id="354" name="Google Shape;354;p58"/>
          <p:cNvSpPr txBox="1"/>
          <p:nvPr>
            <p:ph idx="1" type="body"/>
          </p:nvPr>
        </p:nvSpPr>
        <p:spPr>
          <a:xfrm>
            <a:off x="311700" y="1152475"/>
            <a:ext cx="7852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The ______ well is situated in the Masjid Al-Haram in Mecca. Some Muslims believe that it has magical and healing properties. ______ is also the name of a major cola brand in Iran, as well as the name of many small tea stalls in the Indian subcontinent (including Bangalore). Fill in the blanks.</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34.</a:t>
            </a:r>
            <a:endParaRPr>
              <a:solidFill>
                <a:srgbClr val="003462"/>
              </a:solidFill>
            </a:endParaRPr>
          </a:p>
        </p:txBody>
      </p:sp>
      <p:sp>
        <p:nvSpPr>
          <p:cNvPr id="360" name="Google Shape;360;p59"/>
          <p:cNvSpPr txBox="1"/>
          <p:nvPr>
            <p:ph idx="1" type="body"/>
          </p:nvPr>
        </p:nvSpPr>
        <p:spPr>
          <a:xfrm>
            <a:off x="311700" y="1152475"/>
            <a:ext cx="82185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Patrick Blackett was a British physicist who won the Physics Nobel Prize in 1948, </a:t>
            </a:r>
            <a:r>
              <a:rPr i="1" lang="en" sz="2400">
                <a:solidFill>
                  <a:srgbClr val="004C7F"/>
                </a:solidFill>
                <a:latin typeface="Oswald Medium"/>
                <a:ea typeface="Oswald Medium"/>
                <a:cs typeface="Oswald Medium"/>
                <a:sym typeface="Oswald Medium"/>
              </a:rPr>
              <a:t>“for his development of the Wilson cloud chamber method, and his discoveries therewith in the fields of nuclear physics and cosmic radiation”</a:t>
            </a:r>
            <a:r>
              <a:rPr lang="en" sz="2400">
                <a:solidFill>
                  <a:srgbClr val="004C7F"/>
                </a:solidFill>
                <a:latin typeface="Oswald Medium"/>
                <a:ea typeface="Oswald Medium"/>
                <a:cs typeface="Oswald Medium"/>
                <a:sym typeface="Oswald Medium"/>
              </a:rPr>
              <a:t>.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However, he finds fame in pop culture because one of his frustrated young students tried to murder him with poison. Name the student, who went on to gain both fame and infamy later on in life.</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35.</a:t>
            </a:r>
            <a:endParaRPr>
              <a:solidFill>
                <a:srgbClr val="003462"/>
              </a:solidFill>
            </a:endParaRPr>
          </a:p>
        </p:txBody>
      </p:sp>
      <p:pic>
        <p:nvPicPr>
          <p:cNvPr id="366" name="Google Shape;366;p60"/>
          <p:cNvPicPr preferRelativeResize="0"/>
          <p:nvPr/>
        </p:nvPicPr>
        <p:blipFill>
          <a:blip r:embed="rId3">
            <a:alphaModFix/>
          </a:blip>
          <a:stretch>
            <a:fillRect/>
          </a:stretch>
        </p:blipFill>
        <p:spPr>
          <a:xfrm>
            <a:off x="5514224" y="109125"/>
            <a:ext cx="3536450" cy="4970824"/>
          </a:xfrm>
          <a:prstGeom prst="rect">
            <a:avLst/>
          </a:prstGeom>
          <a:noFill/>
          <a:ln>
            <a:noFill/>
          </a:ln>
        </p:spPr>
      </p:pic>
      <p:sp>
        <p:nvSpPr>
          <p:cNvPr id="367" name="Google Shape;367;p60"/>
          <p:cNvSpPr txBox="1"/>
          <p:nvPr>
            <p:ph idx="1" type="body"/>
          </p:nvPr>
        </p:nvSpPr>
        <p:spPr>
          <a:xfrm>
            <a:off x="311700" y="1152475"/>
            <a:ext cx="5015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Pictured here is a conference room inside the international global headquarters of </a:t>
            </a:r>
            <a:r>
              <a:rPr b="1" lang="en" sz="2400">
                <a:solidFill>
                  <a:srgbClr val="004C7F"/>
                </a:solidFill>
                <a:latin typeface="Oswald"/>
                <a:ea typeface="Oswald"/>
                <a:cs typeface="Oswald"/>
                <a:sym typeface="Oswald"/>
              </a:rPr>
              <a:t>which corporation? </a:t>
            </a:r>
            <a:endParaRPr b="1" sz="2400">
              <a:solidFill>
                <a:srgbClr val="004C7F"/>
              </a:solidFill>
              <a:latin typeface="Oswald"/>
              <a:ea typeface="Oswald"/>
              <a:cs typeface="Oswald"/>
              <a:sym typeface="Oswald"/>
            </a:endParaRPr>
          </a:p>
          <a:p>
            <a:pPr indent="0" lvl="0" marL="0" rtl="0" algn="l">
              <a:spcBef>
                <a:spcPts val="1200"/>
              </a:spcBef>
              <a:spcAft>
                <a:spcPts val="0"/>
              </a:spcAft>
              <a:buNone/>
            </a:pPr>
            <a:r>
              <a:t/>
            </a:r>
            <a:endParaRPr b="1" sz="2400">
              <a:solidFill>
                <a:srgbClr val="004C7F"/>
              </a:solidFill>
              <a:latin typeface="Oswald"/>
              <a:ea typeface="Oswald"/>
              <a:cs typeface="Oswald"/>
              <a:sym typeface="Oswald"/>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The building was designed by IM Pei and is located rather appropriately on Purchase Street in Purchase, New York.</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1"/>
          <p:cNvSpPr txBox="1"/>
          <p:nvPr>
            <p:ph type="title"/>
          </p:nvPr>
        </p:nvSpPr>
        <p:spPr>
          <a:xfrm>
            <a:off x="257775" y="3239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Section Three</a:t>
            </a:r>
            <a:endParaRPr/>
          </a:p>
        </p:txBody>
      </p:sp>
      <p:sp>
        <p:nvSpPr>
          <p:cNvPr id="373" name="Google Shape;373;p61"/>
          <p:cNvSpPr txBox="1"/>
          <p:nvPr/>
        </p:nvSpPr>
        <p:spPr>
          <a:xfrm>
            <a:off x="463675" y="2857500"/>
            <a:ext cx="8162700" cy="19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Rules</a:t>
            </a:r>
            <a:endParaRPr sz="1800">
              <a:solidFill>
                <a:srgbClr val="FFFF00"/>
              </a:solidFill>
              <a:latin typeface="Alfa Slab One"/>
              <a:ea typeface="Alfa Slab One"/>
              <a:cs typeface="Alfa Slab One"/>
              <a:sym typeface="Alfa Slab One"/>
            </a:endParaRPr>
          </a:p>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25 questions x 2 points</a:t>
            </a:r>
            <a:endParaRPr sz="1800">
              <a:solidFill>
                <a:srgbClr val="FFFF00"/>
              </a:solidFill>
              <a:latin typeface="Alfa Slab One"/>
              <a:ea typeface="Alfa Slab One"/>
              <a:cs typeface="Alfa Slab One"/>
              <a:sym typeface="Alfa Slab On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36.</a:t>
            </a:r>
            <a:endParaRPr>
              <a:solidFill>
                <a:srgbClr val="003462"/>
              </a:solidFill>
            </a:endParaRPr>
          </a:p>
        </p:txBody>
      </p:sp>
      <p:sp>
        <p:nvSpPr>
          <p:cNvPr id="379" name="Google Shape;379;p62"/>
          <p:cNvSpPr txBox="1"/>
          <p:nvPr>
            <p:ph idx="1" type="body"/>
          </p:nvPr>
        </p:nvSpPr>
        <p:spPr>
          <a:xfrm>
            <a:off x="311700" y="1152475"/>
            <a:ext cx="8196300" cy="34164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While in college Charles Darwin was a member of the X club, a group of students devoted to "birds and beasts which were before unknown to the human Y”</a:t>
            </a:r>
            <a:br>
              <a:rPr lang="en" sz="2400">
                <a:solidFill>
                  <a:srgbClr val="004C7F"/>
                </a:solidFill>
                <a:latin typeface="Oswald Medium"/>
                <a:ea typeface="Oswald Medium"/>
                <a:cs typeface="Oswald Medium"/>
                <a:sym typeface="Oswald Medium"/>
              </a:rPr>
            </a:br>
            <a:br>
              <a:rPr lang="en" sz="2400">
                <a:solidFill>
                  <a:srgbClr val="004C7F"/>
                </a:solidFill>
                <a:latin typeface="Oswald Medium"/>
                <a:ea typeface="Oswald Medium"/>
                <a:cs typeface="Oswald Medium"/>
                <a:sym typeface="Oswald Medium"/>
              </a:rPr>
            </a:br>
            <a:r>
              <a:rPr lang="en" sz="2400">
                <a:solidFill>
                  <a:srgbClr val="004C7F"/>
                </a:solidFill>
                <a:latin typeface="Oswald Medium"/>
                <a:ea typeface="Oswald Medium"/>
                <a:cs typeface="Oswald Medium"/>
                <a:sym typeface="Oswald Medium"/>
              </a:rPr>
              <a:t>Once he embarked on The Beagle, Darwin's penchant for bold choices continued to evolve bringing him into close contact with animals including pumas, iguanas, armadillos, 20-pound rodents, giant tortoises and their bladder contents.</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What is X? What did they do in this club?</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02.</a:t>
            </a:r>
            <a:endParaRPr>
              <a:solidFill>
                <a:srgbClr val="003462"/>
              </a:solidFill>
            </a:endParaRPr>
          </a:p>
        </p:txBody>
      </p:sp>
      <p:sp>
        <p:nvSpPr>
          <p:cNvPr id="89" name="Google Shape;89;p18"/>
          <p:cNvSpPr txBox="1"/>
          <p:nvPr>
            <p:ph idx="1" type="body"/>
          </p:nvPr>
        </p:nvSpPr>
        <p:spPr>
          <a:xfrm>
            <a:off x="311700" y="1152475"/>
            <a:ext cx="83355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The name of this TV channel is not nonsensical as commonly assumed but was named after a type of theater that existed in the US in the 1900’s. These theaters got their name after the admission fee they charged.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What TV Channel?</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3"/>
          <p:cNvSpPr txBox="1"/>
          <p:nvPr>
            <p:ph type="title"/>
          </p:nvPr>
        </p:nvSpPr>
        <p:spPr>
          <a:xfrm>
            <a:off x="311700" y="52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37.</a:t>
            </a:r>
            <a:endParaRPr>
              <a:solidFill>
                <a:srgbClr val="003462"/>
              </a:solidFill>
            </a:endParaRPr>
          </a:p>
        </p:txBody>
      </p:sp>
      <p:sp>
        <p:nvSpPr>
          <p:cNvPr id="385" name="Google Shape;385;p63"/>
          <p:cNvSpPr txBox="1"/>
          <p:nvPr>
            <p:ph idx="1" type="body"/>
          </p:nvPr>
        </p:nvSpPr>
        <p:spPr>
          <a:xfrm>
            <a:off x="311700" y="1152475"/>
            <a:ext cx="83202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en" sz="2100">
                <a:solidFill>
                  <a:srgbClr val="004C7F"/>
                </a:solidFill>
                <a:latin typeface="Oswald Medium"/>
                <a:ea typeface="Oswald Medium"/>
                <a:cs typeface="Oswald Medium"/>
                <a:sym typeface="Oswald Medium"/>
              </a:rPr>
              <a:t>In the 8th century an obscure Buddhist king in Afghanistan defeated the mighty Abbasid empire and forced them to pay tribute. </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688"/>
              <a:buNone/>
            </a:pPr>
            <a:r>
              <a:rPr lang="en" sz="2100">
                <a:solidFill>
                  <a:srgbClr val="004C7F"/>
                </a:solidFill>
                <a:latin typeface="Oswald Medium"/>
                <a:ea typeface="Oswald Medium"/>
                <a:cs typeface="Oswald Medium"/>
                <a:sym typeface="Oswald Medium"/>
              </a:rPr>
              <a:t>This king’s Chinese allies called him “Fromo Kesro” – implying he was ambitiously (or fan-boyishly) named by his father, in honour of another distant figure.  </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688"/>
              <a:buNone/>
            </a:pPr>
            <a:r>
              <a:rPr lang="en" sz="2100">
                <a:solidFill>
                  <a:srgbClr val="004C7F"/>
                </a:solidFill>
                <a:latin typeface="Oswald Medium"/>
                <a:ea typeface="Oswald Medium"/>
                <a:cs typeface="Oswald Medium"/>
                <a:sym typeface="Oswald Medium"/>
              </a:rPr>
              <a:t>Fromo Kesro's victories may have forged parts of the legend of the Tibetan King whose name appears to be phonetically similar: Phrom Ge-sar. </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688"/>
              <a:buNone/>
            </a:pPr>
            <a:r>
              <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688"/>
              <a:buNone/>
            </a:pPr>
            <a:r>
              <a:rPr lang="en" sz="2100">
                <a:solidFill>
                  <a:srgbClr val="004C7F"/>
                </a:solidFill>
                <a:latin typeface="Oswald Medium"/>
                <a:ea typeface="Oswald Medium"/>
                <a:cs typeface="Oswald Medium"/>
                <a:sym typeface="Oswald Medium"/>
              </a:rPr>
              <a:t>Tell me what or who this king is named after. Why was he named so?</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688"/>
              <a:buNone/>
            </a:pPr>
            <a:r>
              <a:t/>
            </a:r>
            <a:endParaRPr sz="210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1200"/>
              </a:spcAft>
              <a:buSzPts val="688"/>
              <a:buNone/>
            </a:pPr>
            <a:r>
              <a:t/>
            </a:r>
            <a:endParaRPr sz="2100">
              <a:solidFill>
                <a:srgbClr val="004C7F"/>
              </a:solidFill>
              <a:latin typeface="Oswald Medium"/>
              <a:ea typeface="Oswald Medium"/>
              <a:cs typeface="Oswald Medium"/>
              <a:sym typeface="Oswald Medium"/>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38.</a:t>
            </a:r>
            <a:endParaRPr>
              <a:solidFill>
                <a:srgbClr val="003462"/>
              </a:solidFill>
            </a:endParaRPr>
          </a:p>
        </p:txBody>
      </p:sp>
      <p:sp>
        <p:nvSpPr>
          <p:cNvPr id="391" name="Google Shape;391;p64"/>
          <p:cNvSpPr txBox="1"/>
          <p:nvPr>
            <p:ph idx="1" type="body"/>
          </p:nvPr>
        </p:nvSpPr>
        <p:spPr>
          <a:xfrm>
            <a:off x="311700" y="1152475"/>
            <a:ext cx="8312400" cy="3416400"/>
          </a:xfrm>
          <a:prstGeom prst="rect">
            <a:avLst/>
          </a:prstGeom>
        </p:spPr>
        <p:txBody>
          <a:bodyPr anchorCtr="0" anchor="t" bIns="91425" lIns="91425" spcFirstLastPara="1" rIns="91425" wrap="square" tIns="91425">
            <a:normAutofit/>
          </a:bodyPr>
          <a:lstStyle/>
          <a:p>
            <a:pPr indent="0" lvl="0" marL="0" rtl="0" algn="l">
              <a:lnSpc>
                <a:spcPct val="110000"/>
              </a:lnSpc>
              <a:spcBef>
                <a:spcPts val="1200"/>
              </a:spcBef>
              <a:spcAft>
                <a:spcPts val="0"/>
              </a:spcAft>
              <a:buNone/>
            </a:pPr>
            <a:r>
              <a:rPr lang="en" sz="1900">
                <a:solidFill>
                  <a:srgbClr val="404040"/>
                </a:solidFill>
                <a:latin typeface="Arial"/>
                <a:ea typeface="Arial"/>
                <a:cs typeface="Arial"/>
                <a:sym typeface="Arial"/>
              </a:rPr>
              <a:t>On the left is a chained creature, that features in the Japanese video game Sekiro. On the right is a historic Chinese depiction of the same creature - which Confucians once argued did not possess a soul.</a:t>
            </a:r>
            <a:br>
              <a:rPr lang="en" sz="1900">
                <a:solidFill>
                  <a:srgbClr val="404040"/>
                </a:solidFill>
                <a:latin typeface="Arial"/>
                <a:ea typeface="Arial"/>
                <a:cs typeface="Arial"/>
                <a:sym typeface="Arial"/>
              </a:rPr>
            </a:br>
            <a:endParaRPr sz="1900">
              <a:solidFill>
                <a:srgbClr val="404040"/>
              </a:solidFill>
              <a:latin typeface="Arial"/>
              <a:ea typeface="Arial"/>
              <a:cs typeface="Arial"/>
              <a:sym typeface="Arial"/>
            </a:endParaRPr>
          </a:p>
          <a:p>
            <a:pPr indent="0" lvl="0" marL="0" rtl="0" algn="l">
              <a:lnSpc>
                <a:spcPct val="110000"/>
              </a:lnSpc>
              <a:spcBef>
                <a:spcPts val="1200"/>
              </a:spcBef>
              <a:spcAft>
                <a:spcPts val="0"/>
              </a:spcAft>
              <a:buNone/>
            </a:pPr>
            <a:r>
              <a:rPr lang="en" sz="1900">
                <a:solidFill>
                  <a:srgbClr val="404040"/>
                </a:solidFill>
                <a:latin typeface="Arial"/>
                <a:ea typeface="Arial"/>
                <a:cs typeface="Arial"/>
                <a:sym typeface="Arial"/>
              </a:rPr>
              <a:t>Rather rudely this creature was conflated with a certain new arrival to the region - so any ideas about this sort of monster was inspired by encounters with the newly arrived curiosities. </a:t>
            </a:r>
            <a:endParaRPr sz="1900">
              <a:solidFill>
                <a:srgbClr val="404040"/>
              </a:solidFill>
              <a:latin typeface="Arial"/>
              <a:ea typeface="Arial"/>
              <a:cs typeface="Arial"/>
              <a:sym typeface="Arial"/>
            </a:endParaRPr>
          </a:p>
          <a:p>
            <a:pPr indent="0" lvl="0" marL="0" rtl="0" algn="l">
              <a:lnSpc>
                <a:spcPct val="110000"/>
              </a:lnSpc>
              <a:spcBef>
                <a:spcPts val="1200"/>
              </a:spcBef>
              <a:spcAft>
                <a:spcPts val="200"/>
              </a:spcAft>
              <a:buNone/>
            </a:pPr>
            <a:r>
              <a:rPr lang="en" sz="1900">
                <a:solidFill>
                  <a:srgbClr val="404040"/>
                </a:solidFill>
                <a:latin typeface="Arial"/>
                <a:ea typeface="Arial"/>
                <a:cs typeface="Arial"/>
                <a:sym typeface="Arial"/>
              </a:rPr>
              <a:t>What are these creatures? What are they inspired by or based off?</a:t>
            </a:r>
            <a:endParaRPr sz="1900">
              <a:solidFill>
                <a:srgbClr val="40404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06.</a:t>
            </a:r>
            <a:endParaRPr>
              <a:solidFill>
                <a:srgbClr val="003462"/>
              </a:solidFill>
            </a:endParaRPr>
          </a:p>
        </p:txBody>
      </p:sp>
      <p:sp>
        <p:nvSpPr>
          <p:cNvPr id="397" name="Google Shape;397;p65"/>
          <p:cNvSpPr txBox="1"/>
          <p:nvPr>
            <p:ph idx="1" type="body"/>
          </p:nvPr>
        </p:nvSpPr>
        <p:spPr>
          <a:xfrm>
            <a:off x="311700" y="1152475"/>
            <a:ext cx="8312400" cy="3416400"/>
          </a:xfrm>
          <a:prstGeom prst="rect">
            <a:avLst/>
          </a:prstGeom>
        </p:spPr>
        <p:txBody>
          <a:bodyPr anchorCtr="0" anchor="t" bIns="91425" lIns="91425" spcFirstLastPara="1" rIns="91425" wrap="square" tIns="91425">
            <a:normAutofit/>
          </a:bodyPr>
          <a:lstStyle/>
          <a:p>
            <a:pPr indent="0" lvl="0" marL="0" rtl="0" algn="l">
              <a:lnSpc>
                <a:spcPct val="110000"/>
              </a:lnSpc>
              <a:spcBef>
                <a:spcPts val="1200"/>
              </a:spcBef>
              <a:spcAft>
                <a:spcPts val="200"/>
              </a:spcAft>
              <a:buNone/>
            </a:pPr>
            <a:r>
              <a:t/>
            </a:r>
            <a:endParaRPr sz="1900">
              <a:solidFill>
                <a:srgbClr val="404040"/>
              </a:solidFill>
              <a:latin typeface="Arial"/>
              <a:ea typeface="Arial"/>
              <a:cs typeface="Arial"/>
              <a:sym typeface="Arial"/>
            </a:endParaRPr>
          </a:p>
        </p:txBody>
      </p:sp>
      <p:pic>
        <p:nvPicPr>
          <p:cNvPr id="398" name="Google Shape;398;p65"/>
          <p:cNvPicPr preferRelativeResize="0"/>
          <p:nvPr/>
        </p:nvPicPr>
        <p:blipFill>
          <a:blip r:embed="rId3">
            <a:alphaModFix/>
          </a:blip>
          <a:stretch>
            <a:fillRect/>
          </a:stretch>
        </p:blipFill>
        <p:spPr>
          <a:xfrm>
            <a:off x="0" y="0"/>
            <a:ext cx="3988726" cy="5143501"/>
          </a:xfrm>
          <a:prstGeom prst="rect">
            <a:avLst/>
          </a:prstGeom>
          <a:noFill/>
          <a:ln>
            <a:noFill/>
          </a:ln>
        </p:spPr>
      </p:pic>
      <p:pic>
        <p:nvPicPr>
          <p:cNvPr id="399" name="Google Shape;399;p65"/>
          <p:cNvPicPr preferRelativeResize="0"/>
          <p:nvPr/>
        </p:nvPicPr>
        <p:blipFill>
          <a:blip r:embed="rId4">
            <a:alphaModFix/>
          </a:blip>
          <a:stretch>
            <a:fillRect/>
          </a:stretch>
        </p:blipFill>
        <p:spPr>
          <a:xfrm>
            <a:off x="3154887" y="0"/>
            <a:ext cx="5989125" cy="51434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39.</a:t>
            </a:r>
            <a:endParaRPr>
              <a:solidFill>
                <a:srgbClr val="003462"/>
              </a:solidFill>
            </a:endParaRPr>
          </a:p>
        </p:txBody>
      </p:sp>
      <p:sp>
        <p:nvSpPr>
          <p:cNvPr id="405" name="Google Shape;405;p66"/>
          <p:cNvSpPr txBox="1"/>
          <p:nvPr>
            <p:ph idx="1" type="body"/>
          </p:nvPr>
        </p:nvSpPr>
        <p:spPr>
          <a:xfrm>
            <a:off x="311700" y="1152475"/>
            <a:ext cx="8320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Some ATM’s in X city are unique. Give X and what makes them unique.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Image follows</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39.</a:t>
            </a:r>
            <a:endParaRPr>
              <a:solidFill>
                <a:srgbClr val="003462"/>
              </a:solidFill>
            </a:endParaRPr>
          </a:p>
        </p:txBody>
      </p:sp>
      <p:sp>
        <p:nvSpPr>
          <p:cNvPr id="411" name="Google Shape;411;p67"/>
          <p:cNvSpPr txBox="1"/>
          <p:nvPr>
            <p:ph idx="1" type="body"/>
          </p:nvPr>
        </p:nvSpPr>
        <p:spPr>
          <a:xfrm>
            <a:off x="311700" y="1152475"/>
            <a:ext cx="8320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pic>
        <p:nvPicPr>
          <p:cNvPr id="412" name="Google Shape;412;p67"/>
          <p:cNvPicPr preferRelativeResize="0"/>
          <p:nvPr/>
        </p:nvPicPr>
        <p:blipFill>
          <a:blip r:embed="rId3">
            <a:alphaModFix/>
          </a:blip>
          <a:stretch>
            <a:fillRect/>
          </a:stretch>
        </p:blipFill>
        <p:spPr>
          <a:xfrm>
            <a:off x="1321125" y="445025"/>
            <a:ext cx="6769250" cy="45190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40.</a:t>
            </a:r>
            <a:endParaRPr>
              <a:solidFill>
                <a:srgbClr val="003462"/>
              </a:solidFill>
            </a:endParaRPr>
          </a:p>
        </p:txBody>
      </p:sp>
      <p:sp>
        <p:nvSpPr>
          <p:cNvPr id="418" name="Google Shape;418;p68"/>
          <p:cNvSpPr txBox="1"/>
          <p:nvPr>
            <p:ph idx="1" type="body"/>
          </p:nvPr>
        </p:nvSpPr>
        <p:spPr>
          <a:xfrm>
            <a:off x="311700" y="1152475"/>
            <a:ext cx="7894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The following image is a statue made in Kerala, pre- European contact, in a style that became rare shortly after. Who is depicted here? Why did this style go out of favour?</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40.</a:t>
            </a:r>
            <a:endParaRPr>
              <a:solidFill>
                <a:srgbClr val="003462"/>
              </a:solidFill>
            </a:endParaRPr>
          </a:p>
        </p:txBody>
      </p:sp>
      <p:sp>
        <p:nvSpPr>
          <p:cNvPr id="424" name="Google Shape;424;p69"/>
          <p:cNvSpPr txBox="1"/>
          <p:nvPr>
            <p:ph idx="1" type="body"/>
          </p:nvPr>
        </p:nvSpPr>
        <p:spPr>
          <a:xfrm>
            <a:off x="311700" y="1152475"/>
            <a:ext cx="7894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pic>
        <p:nvPicPr>
          <p:cNvPr id="425" name="Google Shape;425;p69"/>
          <p:cNvPicPr preferRelativeResize="0"/>
          <p:nvPr/>
        </p:nvPicPr>
        <p:blipFill>
          <a:blip r:embed="rId3">
            <a:alphaModFix/>
          </a:blip>
          <a:stretch>
            <a:fillRect/>
          </a:stretch>
        </p:blipFill>
        <p:spPr>
          <a:xfrm>
            <a:off x="2834741" y="0"/>
            <a:ext cx="3474518" cy="514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41.</a:t>
            </a:r>
            <a:endParaRPr>
              <a:solidFill>
                <a:srgbClr val="003462"/>
              </a:solidFill>
            </a:endParaRPr>
          </a:p>
        </p:txBody>
      </p:sp>
      <p:sp>
        <p:nvSpPr>
          <p:cNvPr id="431" name="Google Shape;431;p7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rgbClr val="004C7F"/>
                </a:solidFill>
                <a:latin typeface="Oswald Medium"/>
                <a:ea typeface="Oswald Medium"/>
                <a:cs typeface="Oswald Medium"/>
                <a:sym typeface="Oswald Medium"/>
              </a:rPr>
              <a:t>Who is fashion icon and social media star Uorfi Javed trolling and the supposed cause the other star campaigned for?</a:t>
            </a:r>
            <a:endParaRPr sz="2400">
              <a:solidFill>
                <a:srgbClr val="004C7F"/>
              </a:solidFill>
              <a:latin typeface="Oswald Medium"/>
              <a:ea typeface="Oswald Medium"/>
              <a:cs typeface="Oswald Medium"/>
              <a:sym typeface="Oswald Medium"/>
            </a:endParaRPr>
          </a:p>
        </p:txBody>
      </p:sp>
      <p:pic>
        <p:nvPicPr>
          <p:cNvPr id="432" name="Google Shape;432;p70"/>
          <p:cNvPicPr preferRelativeResize="0"/>
          <p:nvPr/>
        </p:nvPicPr>
        <p:blipFill>
          <a:blip r:embed="rId3">
            <a:alphaModFix/>
          </a:blip>
          <a:stretch>
            <a:fillRect/>
          </a:stretch>
        </p:blipFill>
        <p:spPr>
          <a:xfrm>
            <a:off x="5824750" y="1152475"/>
            <a:ext cx="3007547" cy="38209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38" name="Google Shape;438;p7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39" name="Google Shape;439;p7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40" name="Google Shape;440;p71"/>
          <p:cNvPicPr preferRelativeResize="0"/>
          <p:nvPr/>
        </p:nvPicPr>
        <p:blipFill>
          <a:blip r:embed="rId3">
            <a:alphaModFix/>
          </a:blip>
          <a:stretch>
            <a:fillRect/>
          </a:stretch>
        </p:blipFill>
        <p:spPr>
          <a:xfrm>
            <a:off x="2344199" y="0"/>
            <a:ext cx="4048538" cy="51435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42.</a:t>
            </a:r>
            <a:endParaRPr>
              <a:solidFill>
                <a:srgbClr val="003462"/>
              </a:solidFill>
            </a:endParaRPr>
          </a:p>
        </p:txBody>
      </p:sp>
      <p:sp>
        <p:nvSpPr>
          <p:cNvPr id="446" name="Google Shape;446;p72"/>
          <p:cNvSpPr txBox="1"/>
          <p:nvPr>
            <p:ph idx="1" type="body"/>
          </p:nvPr>
        </p:nvSpPr>
        <p:spPr>
          <a:xfrm>
            <a:off x="311700" y="1152475"/>
            <a:ext cx="86079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Originally the song X was not part of the film. They had already shot with Y, an iconic song from a movie that will again have a reboot. The music director had said in an interview “</a:t>
            </a:r>
            <a:r>
              <a:rPr i="1" lang="en" sz="2400">
                <a:solidFill>
                  <a:srgbClr val="004C7F"/>
                </a:solidFill>
                <a:latin typeface="Oswald Medium"/>
                <a:ea typeface="Oswald Medium"/>
                <a:cs typeface="Oswald Medium"/>
                <a:sym typeface="Oswald Medium"/>
              </a:rPr>
              <a:t>A song from another movie doesn’t qualify for anything, and it doesn’t seem right</a:t>
            </a:r>
            <a:r>
              <a:rPr lang="en" sz="2400">
                <a:solidFill>
                  <a:srgbClr val="004C7F"/>
                </a:solidFill>
                <a:latin typeface="Oswald Medium"/>
                <a:ea typeface="Oswald Medium"/>
                <a:cs typeface="Oswald Medium"/>
                <a:sym typeface="Oswald Medium"/>
              </a:rPr>
              <a:t>.” Hence X was composed and time stretched to the extra beats per minute.</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Name X that has brought so many laurels </a:t>
            </a:r>
            <a:r>
              <a:rPr lang="en" sz="2400">
                <a:solidFill>
                  <a:srgbClr val="004C7F"/>
                </a:solidFill>
                <a:latin typeface="Oswald Medium"/>
                <a:ea typeface="Oswald Medium"/>
                <a:cs typeface="Oswald Medium"/>
                <a:sym typeface="Oswald Medium"/>
              </a:rPr>
              <a:t>even though fans believe the musician had composed much better songs. Name </a:t>
            </a:r>
            <a:r>
              <a:rPr b="1" lang="en" sz="2400">
                <a:solidFill>
                  <a:srgbClr val="004C7F"/>
                </a:solidFill>
                <a:latin typeface="Oswald"/>
                <a:ea typeface="Oswald"/>
                <a:cs typeface="Oswald"/>
                <a:sym typeface="Oswald"/>
              </a:rPr>
              <a:t>Y a Hindi chartbuster from the 2000s</a:t>
            </a:r>
            <a:r>
              <a:rPr lang="en" sz="2400">
                <a:solidFill>
                  <a:srgbClr val="004C7F"/>
                </a:solidFill>
                <a:latin typeface="Oswald Medium"/>
                <a:ea typeface="Oswald Medium"/>
                <a:cs typeface="Oswald Medium"/>
                <a:sym typeface="Oswald Medium"/>
              </a:rPr>
              <a:t>.</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03.</a:t>
            </a:r>
            <a:endParaRPr>
              <a:solidFill>
                <a:srgbClr val="003462"/>
              </a:solidFill>
            </a:endParaRPr>
          </a:p>
        </p:txBody>
      </p:sp>
      <p:sp>
        <p:nvSpPr>
          <p:cNvPr id="95" name="Google Shape;95;p19"/>
          <p:cNvSpPr txBox="1"/>
          <p:nvPr>
            <p:ph idx="1" type="body"/>
          </p:nvPr>
        </p:nvSpPr>
        <p:spPr>
          <a:xfrm>
            <a:off x="311700" y="1152475"/>
            <a:ext cx="81189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X was invented after an animal feed manufacturer in Wisconsin changed their machine cleaning technique. Whenever their corn grinder clogged, they poured moist ground up corn to unclog the machine.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When the machine got too hot the moist corn would puff up and form tube like curls. What was invented here?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43.</a:t>
            </a:r>
            <a:endParaRPr>
              <a:solidFill>
                <a:srgbClr val="003462"/>
              </a:solidFill>
            </a:endParaRPr>
          </a:p>
        </p:txBody>
      </p:sp>
      <p:sp>
        <p:nvSpPr>
          <p:cNvPr id="452" name="Google Shape;452;p73"/>
          <p:cNvSpPr txBox="1"/>
          <p:nvPr>
            <p:ph idx="1" type="body"/>
          </p:nvPr>
        </p:nvSpPr>
        <p:spPr>
          <a:xfrm>
            <a:off x="311700" y="1152475"/>
            <a:ext cx="84867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In 2014, artist Laxman Aelay was asked to design the emblem of a state. He incorporated structures associated with the two dynasties in the region.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A decade later, a new government has decided to change the state’s logo as they believe it symbolises aristocracy and dictatorship of rulers in the past. Although historians say they represent city planning.</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Name the state and the two dynasties.</a:t>
            </a:r>
            <a:endParaRPr b="1" sz="2400">
              <a:solidFill>
                <a:srgbClr val="004C7F"/>
              </a:solidFill>
              <a:latin typeface="Oswald"/>
              <a:ea typeface="Oswald"/>
              <a:cs typeface="Oswald"/>
              <a:sym typeface="Oswa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44.</a:t>
            </a:r>
            <a:endParaRPr>
              <a:solidFill>
                <a:srgbClr val="003462"/>
              </a:solidFill>
            </a:endParaRPr>
          </a:p>
        </p:txBody>
      </p:sp>
      <p:sp>
        <p:nvSpPr>
          <p:cNvPr id="458" name="Google Shape;458;p7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When beer brand Peroni posted its sponsorship announcement with Ferrari, fans believed that it was a clue for the arrival of X.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However, Peroni added this minor detail as a tribute to Y, who on a historic victory had this detail on his car.</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Name X and Y.</a:t>
            </a:r>
            <a:endParaRPr b="1" sz="2400">
              <a:solidFill>
                <a:srgbClr val="004C7F"/>
              </a:solidFill>
              <a:latin typeface="Oswald"/>
              <a:ea typeface="Oswald"/>
              <a:cs typeface="Oswald"/>
              <a:sym typeface="Oswald"/>
            </a:endParaRPr>
          </a:p>
        </p:txBody>
      </p:sp>
      <p:pic>
        <p:nvPicPr>
          <p:cNvPr id="459" name="Google Shape;459;p74"/>
          <p:cNvPicPr preferRelativeResize="0"/>
          <p:nvPr/>
        </p:nvPicPr>
        <p:blipFill>
          <a:blip r:embed="rId3">
            <a:alphaModFix/>
          </a:blip>
          <a:stretch>
            <a:fillRect/>
          </a:stretch>
        </p:blipFill>
        <p:spPr>
          <a:xfrm>
            <a:off x="4477475" y="1312825"/>
            <a:ext cx="4527599" cy="251785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65" name="Google Shape;465;p7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66" name="Google Shape;466;p7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67" name="Google Shape;467;p75"/>
          <p:cNvPicPr preferRelativeResize="0"/>
          <p:nvPr/>
        </p:nvPicPr>
        <p:blipFill>
          <a:blip r:embed="rId3">
            <a:alphaModFix/>
          </a:blip>
          <a:stretch>
            <a:fillRect/>
          </a:stretch>
        </p:blipFill>
        <p:spPr>
          <a:xfrm>
            <a:off x="1371813" y="998650"/>
            <a:ext cx="6696576" cy="37240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45.</a:t>
            </a:r>
            <a:endParaRPr>
              <a:solidFill>
                <a:srgbClr val="003462"/>
              </a:solidFill>
            </a:endParaRPr>
          </a:p>
        </p:txBody>
      </p:sp>
      <p:sp>
        <p:nvSpPr>
          <p:cNvPr id="473" name="Google Shape;473;p76"/>
          <p:cNvSpPr txBox="1"/>
          <p:nvPr>
            <p:ph idx="1" type="body"/>
          </p:nvPr>
        </p:nvSpPr>
        <p:spPr>
          <a:xfrm>
            <a:off x="311700" y="1152475"/>
            <a:ext cx="8183700" cy="3416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1000"/>
              </a:spcBef>
              <a:spcAft>
                <a:spcPts val="0"/>
              </a:spcAft>
              <a:buNone/>
            </a:pPr>
            <a:r>
              <a:rPr lang="en" sz="2400">
                <a:solidFill>
                  <a:srgbClr val="004C7F"/>
                </a:solidFill>
                <a:latin typeface="Oswald"/>
                <a:ea typeface="Oswald"/>
                <a:cs typeface="Oswald"/>
                <a:sym typeface="Oswald"/>
              </a:rPr>
              <a:t>X’s squeaking voice, bulging round eyes, and enormous ears help him fit in with other creatures which makes him a beloved character in the world of Z. </a:t>
            </a:r>
            <a:endParaRPr sz="2400">
              <a:solidFill>
                <a:srgbClr val="004C7F"/>
              </a:solidFill>
              <a:latin typeface="Oswald"/>
              <a:ea typeface="Oswald"/>
              <a:cs typeface="Oswald"/>
              <a:sym typeface="Oswald"/>
            </a:endParaRPr>
          </a:p>
          <a:p>
            <a:pPr indent="0" lvl="0" marL="0" rtl="0" algn="l">
              <a:lnSpc>
                <a:spcPct val="90000"/>
              </a:lnSpc>
              <a:spcBef>
                <a:spcPts val="1000"/>
              </a:spcBef>
              <a:spcAft>
                <a:spcPts val="0"/>
              </a:spcAft>
              <a:buNone/>
            </a:pPr>
            <a:r>
              <a:rPr lang="en" sz="2400">
                <a:solidFill>
                  <a:srgbClr val="004C7F"/>
                </a:solidFill>
                <a:latin typeface="Oswald"/>
                <a:ea typeface="Oswald"/>
                <a:cs typeface="Oswald"/>
                <a:sym typeface="Oswald"/>
              </a:rPr>
              <a:t>Although there was a rumor since the early 2000s, with some news outlets suggesting that Y, an unpopular figure in the West himself accused the franchise of adapting his likeness into X's design and wanted to sue the producers for the ‘supposed similarities’.</a:t>
            </a:r>
            <a:endParaRPr sz="2400">
              <a:solidFill>
                <a:srgbClr val="004C7F"/>
              </a:solidFill>
              <a:latin typeface="Oswald"/>
              <a:ea typeface="Oswald"/>
              <a:cs typeface="Oswald"/>
              <a:sym typeface="Oswald"/>
            </a:endParaRPr>
          </a:p>
          <a:p>
            <a:pPr indent="0" lvl="0" marL="0" rtl="0" algn="l">
              <a:lnSpc>
                <a:spcPct val="90000"/>
              </a:lnSpc>
              <a:spcBef>
                <a:spcPts val="1000"/>
              </a:spcBef>
              <a:spcAft>
                <a:spcPts val="0"/>
              </a:spcAft>
              <a:buNone/>
            </a:pPr>
            <a:r>
              <a:rPr b="1" lang="en" sz="2400">
                <a:solidFill>
                  <a:srgbClr val="004C7F"/>
                </a:solidFill>
                <a:latin typeface="Oswald"/>
                <a:ea typeface="Oswald"/>
                <a:cs typeface="Oswald"/>
                <a:sym typeface="Oswald"/>
              </a:rPr>
              <a:t>ID the character X and the leader Y.</a:t>
            </a:r>
            <a:endParaRPr b="1" sz="2400">
              <a:solidFill>
                <a:srgbClr val="004C7F"/>
              </a:solidFill>
              <a:latin typeface="Oswald"/>
              <a:ea typeface="Oswald"/>
              <a:cs typeface="Oswald"/>
              <a:sym typeface="Oswald"/>
            </a:endParaRPr>
          </a:p>
          <a:p>
            <a:pPr indent="0" lvl="0" marL="0" rtl="0" algn="l">
              <a:spcBef>
                <a:spcPts val="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46.</a:t>
            </a:r>
            <a:endParaRPr>
              <a:solidFill>
                <a:srgbClr val="003462"/>
              </a:solidFill>
            </a:endParaRPr>
          </a:p>
        </p:txBody>
      </p:sp>
      <p:sp>
        <p:nvSpPr>
          <p:cNvPr id="479" name="Google Shape;479;p77"/>
          <p:cNvSpPr txBox="1"/>
          <p:nvPr>
            <p:ph idx="1" type="body"/>
          </p:nvPr>
        </p:nvSpPr>
        <p:spPr>
          <a:xfrm>
            <a:off x="311700" y="1152475"/>
            <a:ext cx="79866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This Kannada movie franchise has 2 parts, and its title is a 3-letter abbreviation that is the name of a defunct mining town in Karnataka. It was created by Prashanth Neel and stars Yash in the lead role. Give the abbreviation.</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This song by Sting was released in 1993 as part of his fourth album titled Ten Summoner’s Tales. Its 3-word title is a slight paraphrasing of the last two letters of the movie franchise’s name (i.e., if the movie franchise is XYZ, then the 3-word name of the song is “Z of Y”). Name the song.</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47.</a:t>
            </a:r>
            <a:endParaRPr>
              <a:solidFill>
                <a:srgbClr val="003462"/>
              </a:solidFill>
            </a:endParaRPr>
          </a:p>
        </p:txBody>
      </p:sp>
      <p:sp>
        <p:nvSpPr>
          <p:cNvPr id="485" name="Google Shape;485;p78"/>
          <p:cNvSpPr txBox="1"/>
          <p:nvPr>
            <p:ph idx="1" type="body"/>
          </p:nvPr>
        </p:nvSpPr>
        <p:spPr>
          <a:xfrm>
            <a:off x="311700" y="1152475"/>
            <a:ext cx="8307900" cy="37863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en" sz="2100">
                <a:solidFill>
                  <a:srgbClr val="000000"/>
                </a:solidFill>
                <a:latin typeface="Arial"/>
                <a:ea typeface="Arial"/>
                <a:cs typeface="Arial"/>
                <a:sym typeface="Arial"/>
              </a:rPr>
              <a:t>The lost second part of a classical work X  inspired a plot element in a 1980 best-seller Y. This is the writer Z talking about his book Y.</a:t>
            </a:r>
            <a:endParaRPr b="1" sz="2100">
              <a:solidFill>
                <a:srgbClr val="000000"/>
              </a:solidFill>
              <a:latin typeface="Arial"/>
              <a:ea typeface="Arial"/>
              <a:cs typeface="Arial"/>
              <a:sym typeface="Arial"/>
            </a:endParaRPr>
          </a:p>
          <a:p>
            <a:pPr indent="0" lvl="0" marL="0" rtl="0" algn="l">
              <a:spcBef>
                <a:spcPts val="0"/>
              </a:spcBef>
              <a:spcAft>
                <a:spcPts val="0"/>
              </a:spcAft>
              <a:buNone/>
            </a:pPr>
            <a:r>
              <a:t/>
            </a:r>
            <a:endParaRPr sz="2100">
              <a:solidFill>
                <a:srgbClr val="000000"/>
              </a:solidFill>
              <a:latin typeface="Arial"/>
              <a:ea typeface="Arial"/>
              <a:cs typeface="Arial"/>
              <a:sym typeface="Arial"/>
            </a:endParaRPr>
          </a:p>
          <a:p>
            <a:pPr indent="0" lvl="0" marL="0" rtl="0" algn="l">
              <a:spcBef>
                <a:spcPts val="0"/>
              </a:spcBef>
              <a:spcAft>
                <a:spcPts val="0"/>
              </a:spcAft>
              <a:buNone/>
            </a:pPr>
            <a:r>
              <a:rPr lang="en" sz="2100">
                <a:solidFill>
                  <a:srgbClr val="000000"/>
                </a:solidFill>
                <a:latin typeface="Arial"/>
                <a:ea typeface="Arial"/>
                <a:cs typeface="Arial"/>
                <a:sym typeface="Arial"/>
              </a:rPr>
              <a:t>In truth, what really happened with my desire to write a book on comedy was that I wrote __ ____ __ ___ ____ instead. It was one of those cases in which, when you are unable to construct a theory, you narrate a story. And I believe that in __ ____ __ ___ ____, I did, in narrative form, flesh out a certain theory of the comic. The comic as a critical way of undercutting fanaticism. A diabolical shade of suspicion behind every proclamation of truth.”</a:t>
            </a:r>
            <a:endParaRPr sz="2100">
              <a:solidFill>
                <a:srgbClr val="000000"/>
              </a:solidFill>
              <a:latin typeface="Arial"/>
              <a:ea typeface="Arial"/>
              <a:cs typeface="Arial"/>
              <a:sym typeface="Arial"/>
            </a:endParaRPr>
          </a:p>
          <a:p>
            <a:pPr indent="0" lvl="0" marL="0" rtl="0" algn="l">
              <a:spcBef>
                <a:spcPts val="0"/>
              </a:spcBef>
              <a:spcAft>
                <a:spcPts val="0"/>
              </a:spcAft>
              <a:buNone/>
            </a:pPr>
            <a:r>
              <a:rPr lang="en" sz="2100">
                <a:solidFill>
                  <a:srgbClr val="000000"/>
                </a:solidFill>
                <a:latin typeface="Arial"/>
                <a:ea typeface="Arial"/>
                <a:cs typeface="Arial"/>
                <a:sym typeface="Arial"/>
              </a:rPr>
              <a:t> </a:t>
            </a:r>
            <a:endParaRPr sz="2100">
              <a:solidFill>
                <a:srgbClr val="000000"/>
              </a:solidFill>
              <a:latin typeface="Arial"/>
              <a:ea typeface="Arial"/>
              <a:cs typeface="Arial"/>
              <a:sym typeface="Arial"/>
            </a:endParaRPr>
          </a:p>
          <a:p>
            <a:pPr indent="0" lvl="0" marL="0" rtl="0" algn="l">
              <a:spcBef>
                <a:spcPts val="0"/>
              </a:spcBef>
              <a:spcAft>
                <a:spcPts val="0"/>
              </a:spcAft>
              <a:buNone/>
            </a:pPr>
            <a:r>
              <a:rPr lang="en" sz="2100">
                <a:solidFill>
                  <a:srgbClr val="000000"/>
                </a:solidFill>
                <a:latin typeface="Arial"/>
                <a:ea typeface="Arial"/>
                <a:cs typeface="Arial"/>
                <a:sym typeface="Arial"/>
              </a:rPr>
              <a:t>Name any two of XYZ.</a:t>
            </a:r>
            <a:endParaRPr sz="2100">
              <a:solidFill>
                <a:srgbClr val="000000"/>
              </a:solidFill>
              <a:latin typeface="Arial"/>
              <a:ea typeface="Arial"/>
              <a:cs typeface="Arial"/>
              <a:sym typeface="Arial"/>
            </a:endParaRPr>
          </a:p>
          <a:p>
            <a:pPr indent="0" lvl="0" marL="0" rtl="0" algn="l">
              <a:spcBef>
                <a:spcPts val="0"/>
              </a:spcBef>
              <a:spcAft>
                <a:spcPts val="1200"/>
              </a:spcAft>
              <a:buNone/>
            </a:pPr>
            <a:r>
              <a:t/>
            </a:r>
            <a:endParaRPr sz="3500">
              <a:solidFill>
                <a:srgbClr val="004C7F"/>
              </a:solidFill>
              <a:latin typeface="Oswald Medium"/>
              <a:ea typeface="Oswald Medium"/>
              <a:cs typeface="Oswald Medium"/>
              <a:sym typeface="Oswald Medium"/>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48.</a:t>
            </a:r>
            <a:endParaRPr>
              <a:solidFill>
                <a:srgbClr val="003462"/>
              </a:solidFill>
            </a:endParaRPr>
          </a:p>
        </p:txBody>
      </p:sp>
      <p:sp>
        <p:nvSpPr>
          <p:cNvPr id="491" name="Google Shape;491;p7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A</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WHO is this?</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B</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WHAT is he holding or where would you find this statue?</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B is often known by A’s name.</a:t>
            </a:r>
            <a:endParaRPr sz="2400">
              <a:solidFill>
                <a:srgbClr val="004C7F"/>
              </a:solidFill>
              <a:latin typeface="Oswald Medium"/>
              <a:ea typeface="Oswald Medium"/>
              <a:cs typeface="Oswald Medium"/>
              <a:sym typeface="Oswald Medium"/>
            </a:endParaRPr>
          </a:p>
        </p:txBody>
      </p:sp>
      <p:pic>
        <p:nvPicPr>
          <p:cNvPr id="492" name="Google Shape;492;p79"/>
          <p:cNvPicPr preferRelativeResize="0"/>
          <p:nvPr/>
        </p:nvPicPr>
        <p:blipFill>
          <a:blip r:embed="rId3">
            <a:alphaModFix/>
          </a:blip>
          <a:stretch>
            <a:fillRect/>
          </a:stretch>
        </p:blipFill>
        <p:spPr>
          <a:xfrm>
            <a:off x="4233325" y="445025"/>
            <a:ext cx="4503800" cy="60210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49.</a:t>
            </a:r>
            <a:endParaRPr>
              <a:solidFill>
                <a:srgbClr val="003462"/>
              </a:solidFill>
            </a:endParaRPr>
          </a:p>
        </p:txBody>
      </p:sp>
      <p:sp>
        <p:nvSpPr>
          <p:cNvPr id="498" name="Google Shape;498;p80"/>
          <p:cNvSpPr txBox="1"/>
          <p:nvPr>
            <p:ph idx="1" type="body"/>
          </p:nvPr>
        </p:nvSpPr>
        <p:spPr>
          <a:xfrm>
            <a:off x="311700" y="1152475"/>
            <a:ext cx="8084400" cy="377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lang="en" sz="2080">
                <a:solidFill>
                  <a:srgbClr val="004C7F"/>
                </a:solidFill>
                <a:latin typeface="Oswald Medium"/>
                <a:ea typeface="Oswald Medium"/>
                <a:cs typeface="Oswald Medium"/>
                <a:sym typeface="Oswald Medium"/>
              </a:rPr>
              <a:t>The genesis of the current border dispute between countries X and Y goes back to their colonial masters Spain, on the one hand, and UK/Holland on the other.</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rPr lang="en" sz="2080">
                <a:solidFill>
                  <a:srgbClr val="004C7F"/>
                </a:solidFill>
                <a:latin typeface="Oswald Medium"/>
                <a:ea typeface="Oswald Medium"/>
                <a:cs typeface="Oswald Medium"/>
                <a:sym typeface="Oswald Medium"/>
              </a:rPr>
              <a:t>The Royal Geographical Society hired the explorer Robert Schomburgk to explore as far as the mouth of the Orinoco river in 1835. This was used to grab territory for the UK.</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rPr lang="en" sz="2080">
                <a:solidFill>
                  <a:srgbClr val="004C7F"/>
                </a:solidFill>
                <a:latin typeface="Oswald Medium"/>
                <a:ea typeface="Oswald Medium"/>
                <a:cs typeface="Oswald Medium"/>
                <a:sym typeface="Oswald Medium"/>
              </a:rPr>
              <a:t>Which are the two countries X and Y which are now at loggerheads?</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0"/>
              </a:spcAft>
              <a:buSzPts val="770"/>
              <a:buNone/>
            </a:pPr>
            <a:r>
              <a:t/>
            </a:r>
            <a:endParaRPr sz="2080">
              <a:solidFill>
                <a:srgbClr val="004C7F"/>
              </a:solidFill>
              <a:latin typeface="Oswald Medium"/>
              <a:ea typeface="Oswald Medium"/>
              <a:cs typeface="Oswald Medium"/>
              <a:sym typeface="Oswald Medium"/>
            </a:endParaRPr>
          </a:p>
          <a:p>
            <a:pPr indent="0" lvl="0" marL="0" rtl="0" algn="l">
              <a:lnSpc>
                <a:spcPct val="95000"/>
              </a:lnSpc>
              <a:spcBef>
                <a:spcPts val="1200"/>
              </a:spcBef>
              <a:spcAft>
                <a:spcPts val="1200"/>
              </a:spcAft>
              <a:buSzPts val="770"/>
              <a:buNone/>
            </a:pPr>
            <a:r>
              <a:t/>
            </a:r>
            <a:endParaRPr sz="2080">
              <a:solidFill>
                <a:srgbClr val="004C7F"/>
              </a:solidFill>
              <a:latin typeface="Oswald Medium"/>
              <a:ea typeface="Oswald Medium"/>
              <a:cs typeface="Oswald Medium"/>
              <a:sym typeface="Oswald Medium"/>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50.</a:t>
            </a:r>
            <a:endParaRPr>
              <a:solidFill>
                <a:srgbClr val="003462"/>
              </a:solidFill>
            </a:endParaRPr>
          </a:p>
        </p:txBody>
      </p:sp>
      <p:sp>
        <p:nvSpPr>
          <p:cNvPr id="504" name="Google Shape;504;p81"/>
          <p:cNvSpPr txBox="1"/>
          <p:nvPr>
            <p:ph idx="1" type="body"/>
          </p:nvPr>
        </p:nvSpPr>
        <p:spPr>
          <a:xfrm>
            <a:off x="311700" y="1176000"/>
            <a:ext cx="8520600" cy="379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000000"/>
                </a:solidFill>
                <a:latin typeface="Oswald"/>
                <a:ea typeface="Oswald"/>
                <a:cs typeface="Oswald"/>
                <a:sym typeface="Oswald"/>
              </a:rPr>
              <a:t> In 1957, X visited Florence, Oregon, where the U.S. Department of Agriculture was attempting to stabilize a natural occurrence and therefore prevent them from damaging roads and buildings—by planting European beachgrass and other fast-growing foliage. </a:t>
            </a:r>
            <a:endParaRPr sz="2200">
              <a:solidFill>
                <a:srgbClr val="000000"/>
              </a:solidFill>
              <a:latin typeface="Oswald"/>
              <a:ea typeface="Oswald"/>
              <a:cs typeface="Oswald"/>
              <a:sym typeface="Oswald"/>
            </a:endParaRPr>
          </a:p>
          <a:p>
            <a:pPr indent="0" lvl="0" marL="0" rtl="0" algn="l">
              <a:spcBef>
                <a:spcPts val="0"/>
              </a:spcBef>
              <a:spcAft>
                <a:spcPts val="0"/>
              </a:spcAft>
              <a:buNone/>
            </a:pPr>
            <a:r>
              <a:rPr lang="en" sz="2200">
                <a:solidFill>
                  <a:srgbClr val="000000"/>
                </a:solidFill>
                <a:latin typeface="Oswald"/>
                <a:ea typeface="Oswald"/>
                <a:cs typeface="Oswald"/>
                <a:sym typeface="Oswald"/>
              </a:rPr>
              <a:t>X planned to write a feature on this, titled “They Stopped the Moving Sands.” The piece was never finalized, but it prompted him to go into a research rabbithole, and a fascination for the ideas of ecologist Paul Sears took its place.</a:t>
            </a:r>
            <a:endParaRPr sz="2200">
              <a:solidFill>
                <a:srgbClr val="000000"/>
              </a:solidFill>
              <a:latin typeface="Oswald"/>
              <a:ea typeface="Oswald"/>
              <a:cs typeface="Oswald"/>
              <a:sym typeface="Oswald"/>
            </a:endParaRPr>
          </a:p>
          <a:p>
            <a:pPr indent="0" lvl="0" marL="0" rtl="0" algn="l">
              <a:spcBef>
                <a:spcPts val="0"/>
              </a:spcBef>
              <a:spcAft>
                <a:spcPts val="0"/>
              </a:spcAft>
              <a:buNone/>
            </a:pPr>
            <a:r>
              <a:t/>
            </a:r>
            <a:endParaRPr sz="2200">
              <a:solidFill>
                <a:srgbClr val="000000"/>
              </a:solidFill>
              <a:latin typeface="Oswald"/>
              <a:ea typeface="Oswald"/>
              <a:cs typeface="Oswald"/>
              <a:sym typeface="Oswald"/>
            </a:endParaRPr>
          </a:p>
          <a:p>
            <a:pPr indent="0" lvl="0" marL="0" rtl="0" algn="l">
              <a:spcBef>
                <a:spcPts val="0"/>
              </a:spcBef>
              <a:spcAft>
                <a:spcPts val="0"/>
              </a:spcAft>
              <a:buNone/>
            </a:pPr>
            <a:r>
              <a:rPr lang="en" sz="2200">
                <a:solidFill>
                  <a:srgbClr val="000000"/>
                </a:solidFill>
                <a:latin typeface="Oswald"/>
                <a:ea typeface="Oswald"/>
                <a:cs typeface="Oswald"/>
                <a:sym typeface="Oswald"/>
              </a:rPr>
              <a:t>Who was X? What was the final result Y of this fascination?</a:t>
            </a:r>
            <a:endParaRPr sz="2200">
              <a:solidFill>
                <a:srgbClr val="000000"/>
              </a:solidFill>
              <a:latin typeface="Oswald"/>
              <a:ea typeface="Oswald"/>
              <a:cs typeface="Oswald"/>
              <a:sym typeface="Oswald"/>
            </a:endParaRPr>
          </a:p>
          <a:p>
            <a:pPr indent="0" lvl="0" marL="0" rtl="0" algn="l">
              <a:spcBef>
                <a:spcPts val="0"/>
              </a:spcBef>
              <a:spcAft>
                <a:spcPts val="1200"/>
              </a:spcAft>
              <a:buNone/>
            </a:pPr>
            <a:r>
              <a:t/>
            </a:r>
            <a:endParaRPr sz="2800">
              <a:solidFill>
                <a:srgbClr val="004C7F"/>
              </a:solidFill>
              <a:latin typeface="Oswald Medium"/>
              <a:ea typeface="Oswald Medium"/>
              <a:cs typeface="Oswald Medium"/>
              <a:sym typeface="Oswald Medium"/>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51.</a:t>
            </a:r>
            <a:endParaRPr>
              <a:solidFill>
                <a:srgbClr val="003462"/>
              </a:solidFill>
            </a:endParaRPr>
          </a:p>
        </p:txBody>
      </p:sp>
      <p:sp>
        <p:nvSpPr>
          <p:cNvPr id="510" name="Google Shape;510;p82"/>
          <p:cNvSpPr txBox="1"/>
          <p:nvPr>
            <p:ph idx="1" type="body"/>
          </p:nvPr>
        </p:nvSpPr>
        <p:spPr>
          <a:xfrm>
            <a:off x="311700" y="1170125"/>
            <a:ext cx="3999900" cy="4386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These are Argentinian fans of Akira Toraiyama paying tribute to him and his creation X on hearing of his passing.</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He was a big fan of the 1973 film Y and put in a reference to Y in the name of X.</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Name X and Y</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pic>
        <p:nvPicPr>
          <p:cNvPr id="511" name="Google Shape;511;p82"/>
          <p:cNvPicPr preferRelativeResize="0"/>
          <p:nvPr/>
        </p:nvPicPr>
        <p:blipFill>
          <a:blip r:embed="rId3">
            <a:alphaModFix/>
          </a:blip>
          <a:stretch>
            <a:fillRect/>
          </a:stretch>
        </p:blipFill>
        <p:spPr>
          <a:xfrm>
            <a:off x="4464000" y="1170125"/>
            <a:ext cx="4527599" cy="2895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04.</a:t>
            </a:r>
            <a:endParaRPr>
              <a:solidFill>
                <a:srgbClr val="003462"/>
              </a:solidFill>
            </a:endParaRPr>
          </a:p>
        </p:txBody>
      </p:sp>
      <p:sp>
        <p:nvSpPr>
          <p:cNvPr id="101" name="Google Shape;101;p20"/>
          <p:cNvSpPr txBox="1"/>
          <p:nvPr>
            <p:ph idx="1" type="body"/>
          </p:nvPr>
        </p:nvSpPr>
        <p:spPr>
          <a:xfrm>
            <a:off x="311700" y="1152475"/>
            <a:ext cx="8126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They were originally known as the Whoop-Ass girls and their designs were inspired by painter Marget Keanes. Who are they?</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52.</a:t>
            </a:r>
            <a:endParaRPr>
              <a:solidFill>
                <a:srgbClr val="003462"/>
              </a:solidFill>
            </a:endParaRPr>
          </a:p>
        </p:txBody>
      </p:sp>
      <p:sp>
        <p:nvSpPr>
          <p:cNvPr id="517" name="Google Shape;517;p83"/>
          <p:cNvSpPr txBox="1"/>
          <p:nvPr>
            <p:ph idx="1" type="body"/>
          </p:nvPr>
        </p:nvSpPr>
        <p:spPr>
          <a:xfrm>
            <a:off x="387900" y="1152475"/>
            <a:ext cx="3999900" cy="3821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300">
                <a:solidFill>
                  <a:srgbClr val="004C7F"/>
                </a:solidFill>
                <a:latin typeface="Oswald Medium"/>
                <a:ea typeface="Oswald Medium"/>
                <a:cs typeface="Oswald Medium"/>
                <a:sym typeface="Oswald Medium"/>
              </a:rPr>
              <a:t>Top right is the Japanese delicacy Shiraku. Bottom right we have another delicacy known as Kujira. Shiraku is eaten raw or as tempura, and is described as buttery with an aftertaste of sea. Kujira is chewy but salty and causes much controversy. What are Shiraku and Kujira?</a:t>
            </a:r>
            <a:endParaRPr sz="2300">
              <a:solidFill>
                <a:srgbClr val="004C7F"/>
              </a:solidFill>
              <a:latin typeface="Oswald Medium"/>
              <a:ea typeface="Oswald Medium"/>
              <a:cs typeface="Oswald Medium"/>
              <a:sym typeface="Oswald Medium"/>
            </a:endParaRPr>
          </a:p>
        </p:txBody>
      </p:sp>
      <p:pic>
        <p:nvPicPr>
          <p:cNvPr id="518" name="Google Shape;518;p83"/>
          <p:cNvPicPr preferRelativeResize="0"/>
          <p:nvPr/>
        </p:nvPicPr>
        <p:blipFill>
          <a:blip r:embed="rId3">
            <a:alphaModFix/>
          </a:blip>
          <a:stretch>
            <a:fillRect/>
          </a:stretch>
        </p:blipFill>
        <p:spPr>
          <a:xfrm>
            <a:off x="4409725" y="114300"/>
            <a:ext cx="4422574" cy="2224249"/>
          </a:xfrm>
          <a:prstGeom prst="rect">
            <a:avLst/>
          </a:prstGeom>
          <a:noFill/>
          <a:ln>
            <a:noFill/>
          </a:ln>
        </p:spPr>
      </p:pic>
      <p:pic>
        <p:nvPicPr>
          <p:cNvPr id="519" name="Google Shape;519;p83"/>
          <p:cNvPicPr preferRelativeResize="0"/>
          <p:nvPr/>
        </p:nvPicPr>
        <p:blipFill>
          <a:blip r:embed="rId4">
            <a:alphaModFix/>
          </a:blip>
          <a:stretch>
            <a:fillRect/>
          </a:stretch>
        </p:blipFill>
        <p:spPr>
          <a:xfrm>
            <a:off x="5216600" y="2751376"/>
            <a:ext cx="3139551" cy="211037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53.</a:t>
            </a:r>
            <a:endParaRPr>
              <a:solidFill>
                <a:srgbClr val="003462"/>
              </a:solidFill>
            </a:endParaRPr>
          </a:p>
        </p:txBody>
      </p:sp>
      <p:sp>
        <p:nvSpPr>
          <p:cNvPr id="525" name="Google Shape;525;p8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Who is this poster paying tribute to?</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The poster also pays tribute to a 2003 film set in East Germany at the time of the fall of the Berlin Wall–replacing one name Y with Putin.</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Answer as X and Y.</a:t>
            </a:r>
            <a:endParaRPr sz="2400">
              <a:solidFill>
                <a:srgbClr val="004C7F"/>
              </a:solidFill>
              <a:latin typeface="Oswald Medium"/>
              <a:ea typeface="Oswald Medium"/>
              <a:cs typeface="Oswald Medium"/>
              <a:sym typeface="Oswald Medium"/>
            </a:endParaRPr>
          </a:p>
        </p:txBody>
      </p:sp>
      <p:pic>
        <p:nvPicPr>
          <p:cNvPr id="526" name="Google Shape;526;p84"/>
          <p:cNvPicPr preferRelativeResize="0"/>
          <p:nvPr/>
        </p:nvPicPr>
        <p:blipFill>
          <a:blip r:embed="rId3">
            <a:alphaModFix/>
          </a:blip>
          <a:stretch>
            <a:fillRect/>
          </a:stretch>
        </p:blipFill>
        <p:spPr>
          <a:xfrm>
            <a:off x="5404573" y="0"/>
            <a:ext cx="3673575" cy="54346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54.</a:t>
            </a:r>
            <a:endParaRPr>
              <a:solidFill>
                <a:srgbClr val="003462"/>
              </a:solidFill>
            </a:endParaRPr>
          </a:p>
        </p:txBody>
      </p:sp>
      <p:sp>
        <p:nvSpPr>
          <p:cNvPr id="532" name="Google Shape;532;p8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This is a German princess who was married to William IV, predecessor to Queen Victoria. Her anglicised name lives on in a city X on what was then a newly discovered continent.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This German name Adalheide was often also shortened, and that is where we get the title of a </a:t>
            </a:r>
            <a:endParaRPr sz="2400">
              <a:solidFill>
                <a:srgbClr val="004C7F"/>
              </a:solidFill>
              <a:latin typeface="Oswald Medium"/>
              <a:ea typeface="Oswald Medium"/>
              <a:cs typeface="Oswald Medium"/>
              <a:sym typeface="Oswald Medium"/>
            </a:endParaRPr>
          </a:p>
        </p:txBody>
      </p:sp>
      <p:pic>
        <p:nvPicPr>
          <p:cNvPr id="533" name="Google Shape;533;p85"/>
          <p:cNvPicPr preferRelativeResize="0"/>
          <p:nvPr/>
        </p:nvPicPr>
        <p:blipFill>
          <a:blip r:embed="rId3">
            <a:alphaModFix/>
          </a:blip>
          <a:stretch>
            <a:fillRect/>
          </a:stretch>
        </p:blipFill>
        <p:spPr>
          <a:xfrm>
            <a:off x="5922150" y="114300"/>
            <a:ext cx="2272676" cy="3049948"/>
          </a:xfrm>
          <a:prstGeom prst="rect">
            <a:avLst/>
          </a:prstGeom>
          <a:noFill/>
          <a:ln>
            <a:noFill/>
          </a:ln>
        </p:spPr>
      </p:pic>
      <p:pic>
        <p:nvPicPr>
          <p:cNvPr id="534" name="Google Shape;534;p85"/>
          <p:cNvPicPr preferRelativeResize="0"/>
          <p:nvPr/>
        </p:nvPicPr>
        <p:blipFill>
          <a:blip r:embed="rId4">
            <a:alphaModFix/>
          </a:blip>
          <a:stretch>
            <a:fillRect/>
          </a:stretch>
        </p:blipFill>
        <p:spPr>
          <a:xfrm>
            <a:off x="5980925" y="3469048"/>
            <a:ext cx="1670637" cy="1674451"/>
          </a:xfrm>
          <a:prstGeom prst="rect">
            <a:avLst/>
          </a:prstGeom>
          <a:noFill/>
          <a:ln>
            <a:noFill/>
          </a:ln>
        </p:spPr>
      </p:pic>
      <p:sp>
        <p:nvSpPr>
          <p:cNvPr id="535" name="Google Shape;535;p85"/>
          <p:cNvSpPr/>
          <p:nvPr/>
        </p:nvSpPr>
        <p:spPr>
          <a:xfrm>
            <a:off x="6937975" y="4597875"/>
            <a:ext cx="493800" cy="199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55.</a:t>
            </a:r>
            <a:endParaRPr>
              <a:solidFill>
                <a:srgbClr val="003462"/>
              </a:solidFill>
            </a:endParaRPr>
          </a:p>
        </p:txBody>
      </p:sp>
      <p:sp>
        <p:nvSpPr>
          <p:cNvPr id="541" name="Google Shape;541;p86"/>
          <p:cNvSpPr txBox="1"/>
          <p:nvPr>
            <p:ph idx="1" type="body"/>
          </p:nvPr>
        </p:nvSpPr>
        <p:spPr>
          <a:xfrm>
            <a:off x="311700" y="1152475"/>
            <a:ext cx="8590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If you spell it as one word of nine letters it denotes a barren stretch.</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If you turn it into a two-word phrase of 5 and 4 letters, it probably refers to a  literary work from 1922.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Give us either spelling.</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56.</a:t>
            </a:r>
            <a:endParaRPr>
              <a:solidFill>
                <a:srgbClr val="003462"/>
              </a:solidFill>
            </a:endParaRPr>
          </a:p>
        </p:txBody>
      </p:sp>
      <p:sp>
        <p:nvSpPr>
          <p:cNvPr id="547" name="Google Shape;547;p8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X &amp; Y are a fictional pair, often compared to Sherlock Holmes and Dr Watson, but perhaps the roles are slightly reversed, or at least subverted. The two live in London, in a flat in Berkeley Mansions, and occasional clashes that sometimes occur "when two men of iron will live in close association", are the exception. X describes Y as “having a feudal spirit”, while Y thinks X is “ mentally somewhat negligible, but he has a heart of gold”. X often gets into trouble, usually caused by an aunt or a relative, or a girl X fancies, and has to be rescued by Y.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Identify X &amp; Y</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57.</a:t>
            </a:r>
            <a:endParaRPr>
              <a:solidFill>
                <a:srgbClr val="003462"/>
              </a:solidFill>
            </a:endParaRPr>
          </a:p>
        </p:txBody>
      </p:sp>
      <p:sp>
        <p:nvSpPr>
          <p:cNvPr id="553" name="Google Shape;553;p8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This feature and a sort of landmark in Bangalore was declared a National Geological Monument in 1945, and termed typical of the Peninsular Gneiss — a kind of granite rock formation unique to peninsular India. The term Peninsular Gneiss was first coined by W F Smeeth who studied this feature, while working at Mysore Geological Department in 1916. Another monument on top of this geological monument was supposed to mark the boundary of Bangalore.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What are we talking about here?</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9"/>
          <p:cNvSpPr txBox="1"/>
          <p:nvPr>
            <p:ph idx="1" type="body"/>
          </p:nvPr>
        </p:nvSpPr>
        <p:spPr>
          <a:xfrm>
            <a:off x="311700" y="1152475"/>
            <a:ext cx="6018000" cy="3416400"/>
          </a:xfrm>
          <a:prstGeom prst="rect">
            <a:avLst/>
          </a:prstGeom>
        </p:spPr>
        <p:txBody>
          <a:bodyPr anchorCtr="0" anchor="t" bIns="91425" lIns="91425" spcFirstLastPara="1" rIns="91425" wrap="square" tIns="91425">
            <a:normAutofit fontScale="62500" lnSpcReduction="20000"/>
          </a:bodyPr>
          <a:lstStyle/>
          <a:p>
            <a:pPr indent="-323850" lvl="0" marL="457200" rtl="0" algn="l">
              <a:spcBef>
                <a:spcPts val="0"/>
              </a:spcBef>
              <a:spcAft>
                <a:spcPts val="0"/>
              </a:spcAft>
              <a:buClr>
                <a:srgbClr val="004C7F"/>
              </a:buClr>
              <a:buSzPct val="100000"/>
              <a:buFont typeface="Oswald Medium"/>
              <a:buAutoNum type="alphaUcPeriod"/>
            </a:pPr>
            <a:r>
              <a:rPr lang="en" sz="2400">
                <a:solidFill>
                  <a:srgbClr val="004C7F"/>
                </a:solidFill>
                <a:latin typeface="Oswald Medium"/>
                <a:ea typeface="Oswald Medium"/>
                <a:cs typeface="Oswald Medium"/>
                <a:sym typeface="Oswald Medium"/>
              </a:rPr>
              <a:t>Designer Eileen Grey created this chair in the 1920s, designed to resemble “Bib”, a very iconic mascot.  Plush and comfortable, the chair and its inspiration became household names in Europe. Bib was “born” in 1894, when company founder looked at some objects in the Lyon Universal fair and said “Look, with arms it would make a man!” </a:t>
            </a:r>
            <a:br>
              <a:rPr lang="en" sz="2400">
                <a:solidFill>
                  <a:srgbClr val="004C7F"/>
                </a:solidFill>
                <a:latin typeface="Oswald Medium"/>
                <a:ea typeface="Oswald Medium"/>
                <a:cs typeface="Oswald Medium"/>
                <a:sym typeface="Oswald Medium"/>
              </a:rPr>
            </a:br>
            <a:br>
              <a:rPr lang="en" sz="2400">
                <a:solidFill>
                  <a:srgbClr val="004C7F"/>
                </a:solidFill>
                <a:latin typeface="Oswald Medium"/>
                <a:ea typeface="Oswald Medium"/>
                <a:cs typeface="Oswald Medium"/>
                <a:sym typeface="Oswald Medium"/>
              </a:rPr>
            </a:br>
            <a:r>
              <a:rPr lang="en" sz="2400">
                <a:solidFill>
                  <a:srgbClr val="004C7F"/>
                </a:solidFill>
                <a:latin typeface="Oswald Medium"/>
                <a:ea typeface="Oswald Medium"/>
                <a:cs typeface="Oswald Medium"/>
                <a:sym typeface="Oswald Medium"/>
              </a:rPr>
              <a:t>Who is Bib, and how do we better know him as?</a:t>
            </a:r>
            <a:endParaRPr sz="2400">
              <a:solidFill>
                <a:srgbClr val="004C7F"/>
              </a:solidFill>
              <a:latin typeface="Oswald Medium"/>
              <a:ea typeface="Oswald Medium"/>
              <a:cs typeface="Oswald Medium"/>
              <a:sym typeface="Oswald Medium"/>
            </a:endParaRPr>
          </a:p>
          <a:p>
            <a:pPr indent="0" lvl="0" marL="457200" rtl="0" algn="l">
              <a:spcBef>
                <a:spcPts val="0"/>
              </a:spcBef>
              <a:spcAft>
                <a:spcPts val="0"/>
              </a:spcAft>
              <a:buNone/>
            </a:pPr>
            <a:r>
              <a:t/>
            </a:r>
            <a:endParaRPr sz="2400">
              <a:solidFill>
                <a:srgbClr val="004C7F"/>
              </a:solidFill>
              <a:latin typeface="Oswald Medium"/>
              <a:ea typeface="Oswald Medium"/>
              <a:cs typeface="Oswald Medium"/>
              <a:sym typeface="Oswald Medium"/>
            </a:endParaRPr>
          </a:p>
          <a:p>
            <a:pPr indent="-323850" lvl="0" marL="457200" rtl="0" algn="l">
              <a:spcBef>
                <a:spcPts val="0"/>
              </a:spcBef>
              <a:spcAft>
                <a:spcPts val="0"/>
              </a:spcAft>
              <a:buClr>
                <a:srgbClr val="004C7F"/>
              </a:buClr>
              <a:buSzPct val="100000"/>
              <a:buFont typeface="Oswald Medium"/>
              <a:buAutoNum type="alphaUcPeriod"/>
            </a:pPr>
            <a:r>
              <a:rPr lang="en" sz="2400">
                <a:solidFill>
                  <a:srgbClr val="004C7F"/>
                </a:solidFill>
                <a:latin typeface="Oswald Medium"/>
                <a:ea typeface="Oswald Medium"/>
                <a:cs typeface="Oswald Medium"/>
                <a:sym typeface="Oswald Medium"/>
              </a:rPr>
              <a:t>While Bib is plump and fluffy, another organisation, headquartered in Chennai, in the same industry went with a more trim, muscular look for their own mascot, to cue ideas of strength and endurance. </a:t>
            </a:r>
            <a:endParaRPr sz="2400">
              <a:solidFill>
                <a:srgbClr val="004C7F"/>
              </a:solidFill>
              <a:latin typeface="Oswald Medium"/>
              <a:ea typeface="Oswald Medium"/>
              <a:cs typeface="Oswald Medium"/>
              <a:sym typeface="Oswald Medium"/>
            </a:endParaRPr>
          </a:p>
          <a:p>
            <a:pPr indent="0" lvl="0" marL="457200" rtl="0" algn="l">
              <a:spcBef>
                <a:spcPts val="1200"/>
              </a:spcBef>
              <a:spcAft>
                <a:spcPts val="0"/>
              </a:spcAft>
              <a:buNone/>
            </a:pPr>
            <a:r>
              <a:rPr lang="en" sz="2400">
                <a:solidFill>
                  <a:srgbClr val="004C7F"/>
                </a:solidFill>
                <a:latin typeface="Oswald Medium"/>
                <a:ea typeface="Oswald Medium"/>
                <a:cs typeface="Oswald Medium"/>
                <a:sym typeface="Oswald Medium"/>
              </a:rPr>
              <a:t>Both organisations’ names also begin with the letter M. </a:t>
            </a:r>
            <a:endParaRPr sz="2400">
              <a:solidFill>
                <a:srgbClr val="004C7F"/>
              </a:solidFill>
              <a:latin typeface="Oswald Medium"/>
              <a:ea typeface="Oswald Medium"/>
              <a:cs typeface="Oswald Medium"/>
              <a:sym typeface="Oswald Medium"/>
            </a:endParaRPr>
          </a:p>
          <a:p>
            <a:pPr indent="0" lvl="0" marL="457200" rtl="0" algn="l">
              <a:spcBef>
                <a:spcPts val="1200"/>
              </a:spcBef>
              <a:spcAft>
                <a:spcPts val="1200"/>
              </a:spcAft>
              <a:buNone/>
            </a:pPr>
            <a:r>
              <a:rPr lang="en" sz="2400">
                <a:solidFill>
                  <a:srgbClr val="004C7F"/>
                </a:solidFill>
                <a:latin typeface="Oswald Medium"/>
                <a:ea typeface="Oswald Medium"/>
                <a:cs typeface="Oswald Medium"/>
                <a:sym typeface="Oswald Medium"/>
              </a:rPr>
              <a:t>Name them.</a:t>
            </a:r>
            <a:endParaRPr sz="2400">
              <a:solidFill>
                <a:srgbClr val="004C7F"/>
              </a:solidFill>
              <a:latin typeface="Oswald Medium"/>
              <a:ea typeface="Oswald Medium"/>
              <a:cs typeface="Oswald Medium"/>
              <a:sym typeface="Oswald Medium"/>
            </a:endParaRPr>
          </a:p>
        </p:txBody>
      </p:sp>
      <p:sp>
        <p:nvSpPr>
          <p:cNvPr id="559" name="Google Shape;559;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58.</a:t>
            </a:r>
            <a:endParaRPr>
              <a:solidFill>
                <a:srgbClr val="003462"/>
              </a:solidFill>
            </a:endParaRPr>
          </a:p>
        </p:txBody>
      </p:sp>
      <p:pic>
        <p:nvPicPr>
          <p:cNvPr id="560" name="Google Shape;560;p89"/>
          <p:cNvPicPr preferRelativeResize="0"/>
          <p:nvPr/>
        </p:nvPicPr>
        <p:blipFill rotWithShape="1">
          <a:blip r:embed="rId3">
            <a:alphaModFix/>
          </a:blip>
          <a:srcRect b="0" l="23796" r="17661" t="0"/>
          <a:stretch/>
        </p:blipFill>
        <p:spPr>
          <a:xfrm>
            <a:off x="6459150" y="1170125"/>
            <a:ext cx="2373151" cy="231276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90"/>
          <p:cNvPicPr preferRelativeResize="0"/>
          <p:nvPr/>
        </p:nvPicPr>
        <p:blipFill>
          <a:blip r:embed="rId3">
            <a:alphaModFix/>
          </a:blip>
          <a:stretch>
            <a:fillRect/>
          </a:stretch>
        </p:blipFill>
        <p:spPr>
          <a:xfrm>
            <a:off x="152400" y="152400"/>
            <a:ext cx="8480976" cy="48387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59.</a:t>
            </a:r>
            <a:endParaRPr>
              <a:solidFill>
                <a:srgbClr val="003462"/>
              </a:solidFill>
            </a:endParaRPr>
          </a:p>
        </p:txBody>
      </p:sp>
      <p:sp>
        <p:nvSpPr>
          <p:cNvPr id="571" name="Google Shape;571;p9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X was first held in 1927, and organised to coincide with the Madras session of the Indian National Congress. The following year, a group of artists came together and formed the Y, which began organising X every year since.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This year, X has been in the news recently, over Y’s decision to award a certain individual its high prize.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Identify X &amp; Y.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60.</a:t>
            </a:r>
            <a:endParaRPr>
              <a:solidFill>
                <a:srgbClr val="003462"/>
              </a:solidFill>
            </a:endParaRPr>
          </a:p>
        </p:txBody>
      </p:sp>
      <p:sp>
        <p:nvSpPr>
          <p:cNvPr id="577" name="Google Shape;577;p9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 ______ manade’ was the alliterative slogan and demand of Potti Sriramulu, in 1952. Sriramulu was on a hunger strike, aimed at forcing the new Government of India to declare two things, but eventually only one came to fruition. Potti Sriramulu eventually died while still protesting ‘______ manade’. FITB and identify his two demands.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lang="en" sz="2400">
                <a:solidFill>
                  <a:srgbClr val="004C7F"/>
                </a:solidFill>
                <a:latin typeface="Oswald Medium"/>
                <a:ea typeface="Oswald Medium"/>
                <a:cs typeface="Oswald Medium"/>
                <a:sym typeface="Oswald Medium"/>
              </a:rPr>
              <a:t>The _____ ___ committee of 1953 was constituted and they eventually submitted a report in 1955, following which government enacted laws and made changes to the Constitution. Name the committee, or explain what the recommendations were.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04.</a:t>
            </a:r>
            <a:endParaRPr>
              <a:solidFill>
                <a:srgbClr val="003462"/>
              </a:solidFill>
            </a:endParaRPr>
          </a:p>
        </p:txBody>
      </p:sp>
      <p:sp>
        <p:nvSpPr>
          <p:cNvPr id="107" name="Google Shape;107;p21"/>
          <p:cNvSpPr txBox="1"/>
          <p:nvPr>
            <p:ph idx="1" type="body"/>
          </p:nvPr>
        </p:nvSpPr>
        <p:spPr>
          <a:xfrm>
            <a:off x="311700" y="1152475"/>
            <a:ext cx="8126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pic>
        <p:nvPicPr>
          <p:cNvPr id="108" name="Google Shape;108;p21"/>
          <p:cNvPicPr preferRelativeResize="0"/>
          <p:nvPr/>
        </p:nvPicPr>
        <p:blipFill>
          <a:blip r:embed="rId3">
            <a:alphaModFix/>
          </a:blip>
          <a:stretch>
            <a:fillRect/>
          </a:stretch>
        </p:blipFill>
        <p:spPr>
          <a:xfrm>
            <a:off x="2588810" y="0"/>
            <a:ext cx="3966380" cy="51435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61.</a:t>
            </a:r>
            <a:endParaRPr>
              <a:solidFill>
                <a:srgbClr val="003462"/>
              </a:solidFill>
            </a:endParaRPr>
          </a:p>
        </p:txBody>
      </p:sp>
      <p:sp>
        <p:nvSpPr>
          <p:cNvPr id="583" name="Google Shape;583;p93"/>
          <p:cNvSpPr txBox="1"/>
          <p:nvPr>
            <p:ph idx="1" type="body"/>
          </p:nvPr>
        </p:nvSpPr>
        <p:spPr>
          <a:xfrm>
            <a:off x="311700" y="1017725"/>
            <a:ext cx="4471200" cy="386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688"/>
              <a:buNone/>
            </a:pPr>
            <a:r>
              <a:rPr lang="en" sz="1900">
                <a:solidFill>
                  <a:srgbClr val="004C7F"/>
                </a:solidFill>
                <a:latin typeface="Oswald Medium"/>
                <a:ea typeface="Oswald Medium"/>
                <a:cs typeface="Oswald Medium"/>
                <a:sym typeface="Oswald Medium"/>
              </a:rPr>
              <a:t>One of the nominees for Best Documentary Film at this year’s Academy Awards told the story a rape survivor &amp; her family’s long fight for justice. However the filmmakers seem to have violated Indian law - the survivor was filmed when she was a minor, and her name, face &amp; other identifying details are revealed in the film.</a:t>
            </a:r>
            <a:endParaRPr sz="19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688"/>
              <a:buNone/>
            </a:pPr>
            <a:r>
              <a:rPr lang="en" sz="1900">
                <a:solidFill>
                  <a:srgbClr val="004C7F"/>
                </a:solidFill>
                <a:latin typeface="Oswald Medium"/>
                <a:ea typeface="Oswald Medium"/>
                <a:cs typeface="Oswald Medium"/>
                <a:sym typeface="Oswald Medium"/>
              </a:rPr>
              <a:t>What act of bravery does the film’s title refer to? What 2012 law does the film violate?</a:t>
            </a:r>
            <a:endParaRPr sz="19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688"/>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688"/>
              <a:buNone/>
            </a:pPr>
            <a:r>
              <a:t/>
            </a:r>
            <a:endParaRPr sz="2000">
              <a:solidFill>
                <a:srgbClr val="004C7F"/>
              </a:solidFill>
              <a:latin typeface="Oswald Medium"/>
              <a:ea typeface="Oswald Medium"/>
              <a:cs typeface="Oswald Medium"/>
              <a:sym typeface="Oswald Medium"/>
            </a:endParaRPr>
          </a:p>
        </p:txBody>
      </p:sp>
      <p:pic>
        <p:nvPicPr>
          <p:cNvPr id="584" name="Google Shape;584;p93"/>
          <p:cNvPicPr preferRelativeResize="0"/>
          <p:nvPr/>
        </p:nvPicPr>
        <p:blipFill rotWithShape="1">
          <a:blip r:embed="rId3">
            <a:alphaModFix/>
          </a:blip>
          <a:srcRect b="0" l="0" r="0" t="0"/>
          <a:stretch/>
        </p:blipFill>
        <p:spPr>
          <a:xfrm>
            <a:off x="4958550" y="114300"/>
            <a:ext cx="3294550" cy="4943027"/>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62.</a:t>
            </a:r>
            <a:endParaRPr>
              <a:solidFill>
                <a:srgbClr val="003462"/>
              </a:solidFill>
            </a:endParaRPr>
          </a:p>
        </p:txBody>
      </p:sp>
      <p:sp>
        <p:nvSpPr>
          <p:cNvPr id="590" name="Google Shape;590;p94"/>
          <p:cNvSpPr txBox="1"/>
          <p:nvPr>
            <p:ph idx="1" type="body"/>
          </p:nvPr>
        </p:nvSpPr>
        <p:spPr>
          <a:xfrm>
            <a:off x="311700" y="1017725"/>
            <a:ext cx="4103700" cy="386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688"/>
              <a:buNone/>
            </a:pPr>
            <a:r>
              <a:rPr lang="en" sz="2200">
                <a:solidFill>
                  <a:srgbClr val="004C7F"/>
                </a:solidFill>
                <a:latin typeface="Oswald Medium"/>
                <a:ea typeface="Oswald Medium"/>
                <a:cs typeface="Oswald Medium"/>
                <a:sym typeface="Oswald Medium"/>
              </a:rPr>
              <a:t>Corundum is a crystalline form of Al</a:t>
            </a:r>
            <a:r>
              <a:rPr baseline="-25000" lang="en" sz="2200">
                <a:solidFill>
                  <a:srgbClr val="004C7F"/>
                </a:solidFill>
                <a:latin typeface="Oswald Medium"/>
                <a:ea typeface="Oswald Medium"/>
                <a:cs typeface="Oswald Medium"/>
                <a:sym typeface="Oswald Medium"/>
              </a:rPr>
              <a:t>2</a:t>
            </a:r>
            <a:r>
              <a:rPr lang="en" sz="2200">
                <a:solidFill>
                  <a:srgbClr val="004C7F"/>
                </a:solidFill>
                <a:latin typeface="Oswald Medium"/>
                <a:ea typeface="Oswald Medium"/>
                <a:cs typeface="Oswald Medium"/>
                <a:sym typeface="Oswald Medium"/>
              </a:rPr>
              <a:t>O</a:t>
            </a:r>
            <a:r>
              <a:rPr baseline="-25000" lang="en" sz="2200">
                <a:solidFill>
                  <a:srgbClr val="004C7F"/>
                </a:solidFill>
                <a:latin typeface="Oswald Medium"/>
                <a:ea typeface="Oswald Medium"/>
                <a:cs typeface="Oswald Medium"/>
                <a:sym typeface="Oswald Medium"/>
              </a:rPr>
              <a:t>3</a:t>
            </a:r>
            <a:r>
              <a:rPr lang="en" sz="2200">
                <a:solidFill>
                  <a:srgbClr val="004C7F"/>
                </a:solidFill>
                <a:latin typeface="Oswald Medium"/>
                <a:ea typeface="Oswald Medium"/>
                <a:cs typeface="Oswald Medium"/>
                <a:sym typeface="Oswald Medium"/>
              </a:rPr>
              <a:t>, and contains traces of metals like Fe, Va, Cr and Ti,  which are responsible for its brilliant colours. </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688"/>
              <a:buNone/>
            </a:pPr>
            <a:r>
              <a:rPr lang="en" sz="2200">
                <a:solidFill>
                  <a:srgbClr val="004C7F"/>
                </a:solidFill>
                <a:latin typeface="Oswald Medium"/>
                <a:ea typeface="Oswald Medium"/>
                <a:cs typeface="Oswald Medium"/>
                <a:sym typeface="Oswald Medium"/>
              </a:rPr>
              <a:t>The gem variety is generally referred to as ________, except when it is red, when it is then called ____. </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688"/>
              <a:buNone/>
            </a:pPr>
            <a:r>
              <a:rPr lang="en" sz="2200">
                <a:solidFill>
                  <a:srgbClr val="004C7F"/>
                </a:solidFill>
                <a:latin typeface="Oswald Medium"/>
                <a:ea typeface="Oswald Medium"/>
                <a:cs typeface="Oswald Medium"/>
                <a:sym typeface="Oswald Medium"/>
              </a:rPr>
              <a:t>Fill in the blanks.</a:t>
            </a:r>
            <a:endParaRPr sz="22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688"/>
              <a:buNone/>
            </a:pPr>
            <a:r>
              <a:t/>
            </a:r>
            <a:endParaRPr sz="2200">
              <a:solidFill>
                <a:srgbClr val="004C7F"/>
              </a:solidFill>
              <a:latin typeface="Oswald Medium"/>
              <a:ea typeface="Oswald Medium"/>
              <a:cs typeface="Oswald Medium"/>
              <a:sym typeface="Oswald Medium"/>
            </a:endParaRPr>
          </a:p>
        </p:txBody>
      </p:sp>
      <p:pic>
        <p:nvPicPr>
          <p:cNvPr id="591" name="Google Shape;591;p94"/>
          <p:cNvPicPr preferRelativeResize="0"/>
          <p:nvPr/>
        </p:nvPicPr>
        <p:blipFill rotWithShape="1">
          <a:blip r:embed="rId3">
            <a:alphaModFix/>
          </a:blip>
          <a:srcRect b="0" l="0" r="0" t="0"/>
          <a:stretch/>
        </p:blipFill>
        <p:spPr>
          <a:xfrm>
            <a:off x="4472925" y="888200"/>
            <a:ext cx="4436475" cy="37513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63.</a:t>
            </a:r>
            <a:endParaRPr>
              <a:solidFill>
                <a:srgbClr val="003462"/>
              </a:solidFill>
            </a:endParaRPr>
          </a:p>
        </p:txBody>
      </p:sp>
      <p:sp>
        <p:nvSpPr>
          <p:cNvPr id="597" name="Google Shape;597;p95"/>
          <p:cNvSpPr txBox="1"/>
          <p:nvPr>
            <p:ph idx="1" type="body"/>
          </p:nvPr>
        </p:nvSpPr>
        <p:spPr>
          <a:xfrm>
            <a:off x="311700" y="1017725"/>
            <a:ext cx="8370900" cy="3873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 sz="2000">
                <a:solidFill>
                  <a:srgbClr val="004C7F"/>
                </a:solidFill>
                <a:latin typeface="Oswald Medium"/>
                <a:ea typeface="Oswald Medium"/>
                <a:cs typeface="Oswald Medium"/>
                <a:sym typeface="Oswald Medium"/>
              </a:rPr>
              <a:t>In the 1930s, this Indian scientist built a ‘photographic profiloscope’ to accurately measure individual people’s facial features. He used these measurements to calculate what he called a D</a:t>
            </a:r>
            <a:r>
              <a:rPr baseline="30000" lang="en" sz="2000">
                <a:solidFill>
                  <a:srgbClr val="004C7F"/>
                </a:solidFill>
                <a:latin typeface="Oswald Medium"/>
                <a:ea typeface="Oswald Medium"/>
                <a:cs typeface="Oswald Medium"/>
                <a:sym typeface="Oswald Medium"/>
              </a:rPr>
              <a:t>2</a:t>
            </a:r>
            <a:r>
              <a:rPr lang="en" sz="2000">
                <a:solidFill>
                  <a:srgbClr val="004C7F"/>
                </a:solidFill>
                <a:latin typeface="Oswald Medium"/>
                <a:ea typeface="Oswald Medium"/>
                <a:cs typeface="Oswald Medium"/>
                <a:sym typeface="Oswald Medium"/>
              </a:rPr>
              <a:t> statistic, a relative value of distance between any two groups. (pictures on next slide)</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400"/>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400"/>
              <a:buNone/>
            </a:pPr>
            <a:r>
              <a:rPr lang="en" sz="2000">
                <a:solidFill>
                  <a:srgbClr val="004C7F"/>
                </a:solidFill>
                <a:latin typeface="Oswald Medium"/>
                <a:ea typeface="Oswald Medium"/>
                <a:cs typeface="Oswald Medium"/>
                <a:sym typeface="Oswald Medium"/>
              </a:rPr>
              <a:t>Who was this scientist? What was he trying to establish?</a:t>
            </a:r>
            <a:endParaRPr sz="2000">
              <a:solidFill>
                <a:srgbClr val="004C7F"/>
              </a:solidFill>
              <a:latin typeface="Oswald Medium"/>
              <a:ea typeface="Oswald Medium"/>
              <a:cs typeface="Oswald Medium"/>
              <a:sym typeface="Oswald Medium"/>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id="602" name="Google Shape;602;p96"/>
          <p:cNvPicPr preferRelativeResize="0"/>
          <p:nvPr/>
        </p:nvPicPr>
        <p:blipFill rotWithShape="1">
          <a:blip r:embed="rId3">
            <a:alphaModFix/>
          </a:blip>
          <a:srcRect b="7467" l="0" r="26895" t="0"/>
          <a:stretch/>
        </p:blipFill>
        <p:spPr>
          <a:xfrm>
            <a:off x="129550" y="747263"/>
            <a:ext cx="5299201" cy="3648975"/>
          </a:xfrm>
          <a:prstGeom prst="rect">
            <a:avLst/>
          </a:prstGeom>
          <a:noFill/>
          <a:ln>
            <a:noFill/>
          </a:ln>
        </p:spPr>
      </p:pic>
      <p:pic>
        <p:nvPicPr>
          <p:cNvPr id="603" name="Google Shape;603;p96"/>
          <p:cNvPicPr preferRelativeResize="0"/>
          <p:nvPr/>
        </p:nvPicPr>
        <p:blipFill rotWithShape="1">
          <a:blip r:embed="rId4">
            <a:alphaModFix/>
          </a:blip>
          <a:srcRect b="4879" l="0" r="0" t="-4880"/>
          <a:stretch/>
        </p:blipFill>
        <p:spPr>
          <a:xfrm>
            <a:off x="5596376" y="152413"/>
            <a:ext cx="2778597" cy="483870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9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003462"/>
                </a:solidFill>
              </a:rPr>
              <a:t>64.</a:t>
            </a:r>
            <a:endParaRPr>
              <a:solidFill>
                <a:srgbClr val="003462"/>
              </a:solidFill>
            </a:endParaRPr>
          </a:p>
        </p:txBody>
      </p:sp>
      <p:sp>
        <p:nvSpPr>
          <p:cNvPr id="609" name="Google Shape;609;p97"/>
          <p:cNvSpPr txBox="1"/>
          <p:nvPr>
            <p:ph idx="1" type="body"/>
          </p:nvPr>
        </p:nvSpPr>
        <p:spPr>
          <a:xfrm>
            <a:off x="311700" y="967250"/>
            <a:ext cx="7910400" cy="36015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514"/>
              <a:buNone/>
            </a:pPr>
            <a:r>
              <a:rPr lang="en" sz="2000">
                <a:solidFill>
                  <a:srgbClr val="004C7F"/>
                </a:solidFill>
                <a:latin typeface="Oswald Medium"/>
                <a:ea typeface="Oswald Medium"/>
                <a:cs typeface="Oswald Medium"/>
                <a:sym typeface="Oswald Medium"/>
              </a:rPr>
              <a:t>“The Great ___________ Question” was a 19th century dispute on human and ape origins, centered around a part of the brain’s limbic system named for its resemblance to a seahorse. Richard Owen argued that only humans had it, while T. H. Huxley argued it was common to apes &amp; humans, and that we were not unique.</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514"/>
              <a:buNone/>
            </a:pPr>
            <a:r>
              <a:rPr lang="en" sz="2000">
                <a:solidFill>
                  <a:srgbClr val="004C7F"/>
                </a:solidFill>
                <a:latin typeface="Oswald Medium"/>
                <a:ea typeface="Oswald Medium"/>
                <a:cs typeface="Oswald Medium"/>
                <a:sym typeface="Oswald Medium"/>
              </a:rPr>
              <a:t>The controversy &amp; rivalry were satirised as the “great hippopotamus test” in this 1863 work of Christian redemption, once a mainstay of children's literature.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0"/>
              </a:spcAft>
              <a:buSzPts val="1514"/>
              <a:buNone/>
            </a:pPr>
            <a:r>
              <a:t/>
            </a:r>
            <a:endParaRPr sz="2000">
              <a:solidFill>
                <a:srgbClr val="004C7F"/>
              </a:solidFill>
              <a:latin typeface="Oswald Medium"/>
              <a:ea typeface="Oswald Medium"/>
              <a:cs typeface="Oswald Medium"/>
              <a:sym typeface="Oswald Medium"/>
            </a:endParaRPr>
          </a:p>
          <a:p>
            <a:pPr indent="0" lvl="0" marL="0" rtl="0" algn="l">
              <a:lnSpc>
                <a:spcPct val="115000"/>
              </a:lnSpc>
              <a:spcBef>
                <a:spcPts val="1200"/>
              </a:spcBef>
              <a:spcAft>
                <a:spcPts val="1200"/>
              </a:spcAft>
              <a:buSzPts val="1514"/>
              <a:buNone/>
            </a:pPr>
            <a:r>
              <a:rPr lang="en" sz="2000">
                <a:solidFill>
                  <a:srgbClr val="004C7F"/>
                </a:solidFill>
                <a:latin typeface="Oswald Medium"/>
                <a:ea typeface="Oswald Medium"/>
                <a:cs typeface="Oswald Medium"/>
                <a:sym typeface="Oswald Medium"/>
              </a:rPr>
              <a:t>What brain structure? And what literary work?</a:t>
            </a:r>
            <a:endParaRPr sz="2000">
              <a:solidFill>
                <a:srgbClr val="004C7F"/>
              </a:solidFill>
              <a:latin typeface="Oswald Medium"/>
              <a:ea typeface="Oswald Medium"/>
              <a:cs typeface="Oswald Medium"/>
              <a:sym typeface="Oswald Medium"/>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id="614" name="Google Shape;614;p98"/>
          <p:cNvPicPr preferRelativeResize="0"/>
          <p:nvPr/>
        </p:nvPicPr>
        <p:blipFill rotWithShape="1">
          <a:blip r:embed="rId3">
            <a:alphaModFix/>
          </a:blip>
          <a:srcRect b="0" l="0" r="0" t="0"/>
          <a:stretch/>
        </p:blipFill>
        <p:spPr>
          <a:xfrm>
            <a:off x="152400" y="974961"/>
            <a:ext cx="3964275" cy="3193574"/>
          </a:xfrm>
          <a:prstGeom prst="rect">
            <a:avLst/>
          </a:prstGeom>
          <a:noFill/>
          <a:ln>
            <a:noFill/>
          </a:ln>
        </p:spPr>
      </p:pic>
      <p:pic>
        <p:nvPicPr>
          <p:cNvPr id="615" name="Google Shape;615;p98"/>
          <p:cNvPicPr preferRelativeResize="0"/>
          <p:nvPr/>
        </p:nvPicPr>
        <p:blipFill rotWithShape="1">
          <a:blip r:embed="rId4">
            <a:alphaModFix/>
          </a:blip>
          <a:srcRect b="0" l="0" r="0" t="0"/>
          <a:stretch/>
        </p:blipFill>
        <p:spPr>
          <a:xfrm>
            <a:off x="4116675" y="1355463"/>
            <a:ext cx="4722525" cy="243254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65.</a:t>
            </a:r>
            <a:endParaRPr>
              <a:solidFill>
                <a:srgbClr val="003462"/>
              </a:solidFill>
            </a:endParaRPr>
          </a:p>
        </p:txBody>
      </p:sp>
      <p:sp>
        <p:nvSpPr>
          <p:cNvPr id="621" name="Google Shape;621;p99"/>
          <p:cNvSpPr txBox="1"/>
          <p:nvPr>
            <p:ph idx="1" type="body"/>
          </p:nvPr>
        </p:nvSpPr>
        <p:spPr>
          <a:xfrm>
            <a:off x="311700" y="1152475"/>
            <a:ext cx="80802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“This is a _____ ____” is often quoted out of context and was a line used to denigrate X. Here is his full statement (almost):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"When one stands here, and sees the ____ going to the peak of this mountain... I think you would have to conclude that this is a </a:t>
            </a:r>
            <a:br>
              <a:rPr lang="en" sz="2400">
                <a:solidFill>
                  <a:srgbClr val="004C7F"/>
                </a:solidFill>
                <a:latin typeface="Oswald Medium"/>
                <a:ea typeface="Oswald Medium"/>
                <a:cs typeface="Oswald Medium"/>
                <a:sym typeface="Oswald Medium"/>
              </a:rPr>
            </a:br>
            <a:r>
              <a:rPr lang="en" sz="2400">
                <a:solidFill>
                  <a:srgbClr val="004C7F"/>
                </a:solidFill>
                <a:latin typeface="Oswald Medium"/>
                <a:ea typeface="Oswald Medium"/>
                <a:cs typeface="Oswald Medium"/>
                <a:sym typeface="Oswald Medium"/>
              </a:rPr>
              <a:t>_____ ____ and that it had to be built by a [adjective] people."</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rPr b="1" lang="en" sz="2400">
                <a:solidFill>
                  <a:srgbClr val="004C7F"/>
                </a:solidFill>
                <a:latin typeface="Oswald"/>
                <a:ea typeface="Oswald"/>
                <a:cs typeface="Oswald"/>
                <a:sym typeface="Oswald"/>
              </a:rPr>
              <a:t>Who talking about what?</a:t>
            </a:r>
            <a:endParaRPr b="1" sz="2400">
              <a:solidFill>
                <a:srgbClr val="004C7F"/>
              </a:solidFill>
              <a:latin typeface="Oswald"/>
              <a:ea typeface="Oswald"/>
              <a:cs typeface="Oswald"/>
              <a:sym typeface="Oswa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00"/>
          <p:cNvSpPr txBox="1"/>
          <p:nvPr>
            <p:ph type="title"/>
          </p:nvPr>
        </p:nvSpPr>
        <p:spPr>
          <a:xfrm>
            <a:off x="257775" y="3239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FINIS</a:t>
            </a:r>
            <a:endParaRPr/>
          </a:p>
        </p:txBody>
      </p:sp>
      <p:sp>
        <p:nvSpPr>
          <p:cNvPr id="627" name="Google Shape;627;p100"/>
          <p:cNvSpPr txBox="1"/>
          <p:nvPr/>
        </p:nvSpPr>
        <p:spPr>
          <a:xfrm>
            <a:off x="463675" y="2857500"/>
            <a:ext cx="8162700" cy="19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FFFF00"/>
              </a:solidFill>
              <a:latin typeface="Alfa Slab One"/>
              <a:ea typeface="Alfa Slab One"/>
              <a:cs typeface="Alfa Slab One"/>
              <a:sym typeface="Alfa Slab One"/>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01"/>
          <p:cNvSpPr txBox="1"/>
          <p:nvPr>
            <p:ph type="title"/>
          </p:nvPr>
        </p:nvSpPr>
        <p:spPr>
          <a:xfrm>
            <a:off x="257775" y="3239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Section One</a:t>
            </a:r>
            <a:endParaRPr/>
          </a:p>
        </p:txBody>
      </p:sp>
      <p:sp>
        <p:nvSpPr>
          <p:cNvPr id="633" name="Google Shape;633;p101"/>
          <p:cNvSpPr txBox="1"/>
          <p:nvPr/>
        </p:nvSpPr>
        <p:spPr>
          <a:xfrm>
            <a:off x="463675" y="2857500"/>
            <a:ext cx="8162700" cy="19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Rules</a:t>
            </a:r>
            <a:endParaRPr sz="1800">
              <a:solidFill>
                <a:srgbClr val="FFFF00"/>
              </a:solidFill>
              <a:latin typeface="Alfa Slab One"/>
              <a:ea typeface="Alfa Slab One"/>
              <a:cs typeface="Alfa Slab One"/>
              <a:sym typeface="Alfa Slab One"/>
            </a:endParaRPr>
          </a:p>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15 questions x 1 point</a:t>
            </a:r>
            <a:endParaRPr sz="1800">
              <a:solidFill>
                <a:srgbClr val="FFFF00"/>
              </a:solidFill>
              <a:latin typeface="Alfa Slab One"/>
              <a:ea typeface="Alfa Slab One"/>
              <a:cs typeface="Alfa Slab One"/>
              <a:sym typeface="Alfa Slab One"/>
            </a:endParaRPr>
          </a:p>
          <a:p>
            <a:pPr indent="0" lvl="0" marL="0" rtl="0" algn="l">
              <a:spcBef>
                <a:spcPts val="0"/>
              </a:spcBef>
              <a:spcAft>
                <a:spcPts val="0"/>
              </a:spcAft>
              <a:buNone/>
            </a:pPr>
            <a:r>
              <a:rPr lang="en" sz="1800">
                <a:solidFill>
                  <a:srgbClr val="FFFF00"/>
                </a:solidFill>
                <a:latin typeface="Alfa Slab One"/>
                <a:ea typeface="Alfa Slab One"/>
                <a:cs typeface="Alfa Slab One"/>
                <a:sym typeface="Alfa Slab One"/>
              </a:rPr>
              <a:t>Stake +1 or +2 for equal negatives</a:t>
            </a:r>
            <a:endParaRPr sz="1800">
              <a:solidFill>
                <a:srgbClr val="FFFF00"/>
              </a:solidFill>
              <a:latin typeface="Alfa Slab One"/>
              <a:ea typeface="Alfa Slab One"/>
              <a:cs typeface="Alfa Slab One"/>
              <a:sym typeface="Alfa Slab One"/>
            </a:endParaRPr>
          </a:p>
          <a:p>
            <a:pPr indent="0" lvl="0" marL="0" rtl="0" algn="l">
              <a:spcBef>
                <a:spcPts val="0"/>
              </a:spcBef>
              <a:spcAft>
                <a:spcPts val="0"/>
              </a:spcAft>
              <a:buNone/>
            </a:pPr>
            <a:r>
              <a:t/>
            </a:r>
            <a:endParaRPr sz="1800">
              <a:solidFill>
                <a:srgbClr val="FFFF00"/>
              </a:solidFill>
              <a:latin typeface="Alfa Slab One"/>
              <a:ea typeface="Alfa Slab One"/>
              <a:cs typeface="Alfa Slab One"/>
              <a:sym typeface="Alfa Slab One"/>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1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01.</a:t>
            </a:r>
            <a:endParaRPr>
              <a:solidFill>
                <a:srgbClr val="003462"/>
              </a:solidFill>
            </a:endParaRPr>
          </a:p>
        </p:txBody>
      </p:sp>
      <p:sp>
        <p:nvSpPr>
          <p:cNvPr id="639" name="Google Shape;639;p102"/>
          <p:cNvSpPr txBox="1"/>
          <p:nvPr>
            <p:ph idx="1" type="body"/>
          </p:nvPr>
        </p:nvSpPr>
        <p:spPr>
          <a:xfrm>
            <a:off x="311700" y="1152475"/>
            <a:ext cx="7564500" cy="34164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2400">
                <a:solidFill>
                  <a:srgbClr val="004C7F"/>
                </a:solidFill>
                <a:latin typeface="Oswald"/>
                <a:ea typeface="Oswald"/>
                <a:cs typeface="Oswald"/>
                <a:sym typeface="Oswald"/>
              </a:rPr>
              <a:t>The Vummidi Bangaru Jewellers was in limelight due to a certain ‘symbol’ they were connected to seven decades ago which made a re-entry last year.  Consisting of three parts, topped by a Nandi, the middle portion is engraved with motifs of Goddess Lakshmi. The last portion, an elongated stem, is engraved with the images of Kodimaram, a sacred tree indicating fertility.</a:t>
            </a:r>
            <a:endParaRPr sz="2400">
              <a:solidFill>
                <a:srgbClr val="004C7F"/>
              </a:solidFill>
              <a:latin typeface="Oswald"/>
              <a:ea typeface="Oswald"/>
              <a:cs typeface="Oswald"/>
              <a:sym typeface="Oswald"/>
            </a:endParaRPr>
          </a:p>
          <a:p>
            <a:pPr indent="0" lvl="0" marL="0" rtl="0" algn="l">
              <a:lnSpc>
                <a:spcPct val="90000"/>
              </a:lnSpc>
              <a:spcBef>
                <a:spcPts val="1000"/>
              </a:spcBef>
              <a:spcAft>
                <a:spcPts val="0"/>
              </a:spcAft>
              <a:buNone/>
            </a:pPr>
            <a:r>
              <a:rPr b="1" lang="en" sz="2400">
                <a:solidFill>
                  <a:srgbClr val="004C7F"/>
                </a:solidFill>
                <a:latin typeface="Oswald"/>
                <a:ea typeface="Oswald"/>
                <a:cs typeface="Oswald"/>
                <a:sym typeface="Oswald"/>
              </a:rPr>
              <a:t>ID the object which shot to prominence despite people debating the use of this symbol.</a:t>
            </a:r>
            <a:endParaRPr b="1" sz="2400">
              <a:solidFill>
                <a:srgbClr val="004C7F"/>
              </a:solidFill>
              <a:latin typeface="Oswald"/>
              <a:ea typeface="Oswald"/>
              <a:cs typeface="Oswald"/>
              <a:sym typeface="Oswald"/>
            </a:endParaRPr>
          </a:p>
          <a:p>
            <a:pPr indent="0" lvl="0" marL="0" rtl="0" algn="l">
              <a:spcBef>
                <a:spcPts val="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05.</a:t>
            </a:r>
            <a:endParaRPr>
              <a:solidFill>
                <a:srgbClr val="003462"/>
              </a:solidFill>
            </a:endParaRPr>
          </a:p>
        </p:txBody>
      </p:sp>
      <p:sp>
        <p:nvSpPr>
          <p:cNvPr id="114" name="Google Shape;114;p22"/>
          <p:cNvSpPr txBox="1"/>
          <p:nvPr>
            <p:ph idx="1" type="body"/>
          </p:nvPr>
        </p:nvSpPr>
        <p:spPr>
          <a:xfrm>
            <a:off x="311700" y="1175475"/>
            <a:ext cx="8648400" cy="3783900"/>
          </a:xfrm>
          <a:prstGeom prst="rect">
            <a:avLst/>
          </a:prstGeom>
        </p:spPr>
        <p:txBody>
          <a:bodyPr anchorCtr="0" anchor="t" bIns="91425" lIns="91425" spcFirstLastPara="1" rIns="91425" wrap="square" tIns="91425">
            <a:normAutofit fontScale="62500" lnSpcReduction="20000"/>
          </a:bodyPr>
          <a:lstStyle/>
          <a:p>
            <a:pPr indent="0" lvl="0" marL="0" rtl="0" algn="l">
              <a:spcBef>
                <a:spcPts val="1200"/>
              </a:spcBef>
              <a:spcAft>
                <a:spcPts val="0"/>
              </a:spcAft>
              <a:buNone/>
            </a:pPr>
            <a:r>
              <a:rPr lang="en" sz="3800">
                <a:solidFill>
                  <a:srgbClr val="004C7F"/>
                </a:solidFill>
                <a:latin typeface="Oswald"/>
                <a:ea typeface="Oswald"/>
                <a:cs typeface="Oswald"/>
                <a:sym typeface="Oswald"/>
              </a:rPr>
              <a:t>The rules for naming were devised by X’s founder, who had dyslexia and had trouble remembering the order of numbers in item codes. </a:t>
            </a:r>
            <a:endParaRPr sz="3800">
              <a:solidFill>
                <a:srgbClr val="004C7F"/>
              </a:solidFill>
              <a:latin typeface="Oswald"/>
              <a:ea typeface="Oswald"/>
              <a:cs typeface="Oswald"/>
              <a:sym typeface="Oswald"/>
            </a:endParaRPr>
          </a:p>
          <a:p>
            <a:pPr indent="0" lvl="0" marL="0" rtl="0" algn="l">
              <a:spcBef>
                <a:spcPts val="1200"/>
              </a:spcBef>
              <a:spcAft>
                <a:spcPts val="0"/>
              </a:spcAft>
              <a:buNone/>
            </a:pPr>
            <a:r>
              <a:rPr lang="en" sz="3800">
                <a:solidFill>
                  <a:srgbClr val="004C7F"/>
                </a:solidFill>
                <a:latin typeface="Oswald"/>
                <a:ea typeface="Oswald"/>
                <a:cs typeface="Oswald"/>
                <a:sym typeface="Oswald"/>
              </a:rPr>
              <a:t>A designer</a:t>
            </a:r>
            <a:r>
              <a:rPr lang="en" sz="3800">
                <a:solidFill>
                  <a:srgbClr val="004C7F"/>
                </a:solidFill>
                <a:uFill>
                  <a:noFill/>
                </a:uFill>
                <a:latin typeface="Oswald"/>
                <a:ea typeface="Oswald"/>
                <a:cs typeface="Oswald"/>
                <a:sym typeface="Oswald"/>
                <a:hlinkClick r:id="rId3">
                  <a:extLst>
                    <a:ext uri="{A12FA001-AC4F-418D-AE19-62706E023703}">
                      <ahyp:hlinkClr val="tx"/>
                    </a:ext>
                  </a:extLst>
                </a:hlinkClick>
              </a:rPr>
              <a:t> </a:t>
            </a:r>
            <a:r>
              <a:rPr lang="en" sz="3800">
                <a:solidFill>
                  <a:srgbClr val="004C7F"/>
                </a:solidFill>
                <a:latin typeface="Oswald"/>
                <a:ea typeface="Oswald"/>
                <a:cs typeface="Oswald"/>
                <a:sym typeface="Oswald"/>
              </a:rPr>
              <a:t>explained that X has a crack team to come up with product names, who assign names from a database of words. Bookcases are named after professional occupations or boys’ names. Rugs are named after cities and towns around the region where X is based at, while bed sheets, comforters and pillowcases are named after flowers and plants. </a:t>
            </a:r>
            <a:endParaRPr sz="3800">
              <a:solidFill>
                <a:srgbClr val="004C7F"/>
              </a:solidFill>
              <a:latin typeface="Oswald"/>
              <a:ea typeface="Oswald"/>
              <a:cs typeface="Oswald"/>
              <a:sym typeface="Oswald"/>
            </a:endParaRPr>
          </a:p>
          <a:p>
            <a:pPr indent="0" lvl="0" marL="0" rtl="0" algn="l">
              <a:spcBef>
                <a:spcPts val="1200"/>
              </a:spcBef>
              <a:spcAft>
                <a:spcPts val="0"/>
              </a:spcAft>
              <a:buNone/>
            </a:pPr>
            <a:r>
              <a:rPr b="1" lang="en" sz="3800">
                <a:solidFill>
                  <a:srgbClr val="004C7F"/>
                </a:solidFill>
                <a:latin typeface="Oswald"/>
                <a:ea typeface="Oswald"/>
                <a:cs typeface="Oswald"/>
                <a:sym typeface="Oswald"/>
              </a:rPr>
              <a:t>Identify X</a:t>
            </a:r>
            <a:r>
              <a:rPr lang="en" sz="3800">
                <a:solidFill>
                  <a:srgbClr val="004C7F"/>
                </a:solidFill>
                <a:latin typeface="Oswald"/>
                <a:ea typeface="Oswald"/>
                <a:cs typeface="Oswald"/>
                <a:sym typeface="Oswald"/>
              </a:rPr>
              <a:t>.</a:t>
            </a:r>
            <a:endParaRPr sz="3800">
              <a:solidFill>
                <a:srgbClr val="004C7F"/>
              </a:solidFill>
              <a:latin typeface="Oswald"/>
              <a:ea typeface="Oswald"/>
              <a:cs typeface="Oswald"/>
              <a:sym typeface="Oswald"/>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10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Sengol</a:t>
            </a:r>
            <a:endParaRPr/>
          </a:p>
        </p:txBody>
      </p:sp>
      <p:sp>
        <p:nvSpPr>
          <p:cNvPr id="645" name="Google Shape;645;p10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46" name="Google Shape;646;p10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1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02.</a:t>
            </a:r>
            <a:endParaRPr>
              <a:solidFill>
                <a:srgbClr val="003462"/>
              </a:solidFill>
            </a:endParaRPr>
          </a:p>
        </p:txBody>
      </p:sp>
      <p:sp>
        <p:nvSpPr>
          <p:cNvPr id="652" name="Google Shape;652;p104"/>
          <p:cNvSpPr txBox="1"/>
          <p:nvPr>
            <p:ph idx="1" type="body"/>
          </p:nvPr>
        </p:nvSpPr>
        <p:spPr>
          <a:xfrm>
            <a:off x="311700" y="1152475"/>
            <a:ext cx="83355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The name of this TV channel is not nonsensical as commonly assumed but was named after a type of theater that existed in the US in the 1900’s. These theaters got their name after the admission fee they charged.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What TV Channel?</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10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Nickelodeon</a:t>
            </a:r>
            <a:endParaRPr/>
          </a:p>
        </p:txBody>
      </p:sp>
      <p:sp>
        <p:nvSpPr>
          <p:cNvPr id="658" name="Google Shape;658;p10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59" name="Google Shape;659;p10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03.</a:t>
            </a:r>
            <a:endParaRPr>
              <a:solidFill>
                <a:srgbClr val="003462"/>
              </a:solidFill>
            </a:endParaRPr>
          </a:p>
        </p:txBody>
      </p:sp>
      <p:sp>
        <p:nvSpPr>
          <p:cNvPr id="665" name="Google Shape;665;p106"/>
          <p:cNvSpPr txBox="1"/>
          <p:nvPr>
            <p:ph idx="1" type="body"/>
          </p:nvPr>
        </p:nvSpPr>
        <p:spPr>
          <a:xfrm>
            <a:off x="311700" y="1152475"/>
            <a:ext cx="81189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X was invented after an animal feed manufacturer in Wisconsin changed their machine cleaning technique. Whenever their corn grinder clogged, they poured moist ground up corn to unclog the machine.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rPr lang="en" sz="2400">
                <a:solidFill>
                  <a:srgbClr val="004C7F"/>
                </a:solidFill>
                <a:latin typeface="Oswald Medium"/>
                <a:ea typeface="Oswald Medium"/>
                <a:cs typeface="Oswald Medium"/>
                <a:sym typeface="Oswald Medium"/>
              </a:rPr>
              <a:t>When the machine got too hot the moist corn would puff up and form tube like curls. What was invented here? </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1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Cheetos</a:t>
            </a:r>
            <a:endParaRPr/>
          </a:p>
        </p:txBody>
      </p:sp>
      <p:sp>
        <p:nvSpPr>
          <p:cNvPr id="671" name="Google Shape;671;p10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72" name="Google Shape;672;p10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04.</a:t>
            </a:r>
            <a:endParaRPr>
              <a:solidFill>
                <a:srgbClr val="003462"/>
              </a:solidFill>
            </a:endParaRPr>
          </a:p>
        </p:txBody>
      </p:sp>
      <p:sp>
        <p:nvSpPr>
          <p:cNvPr id="678" name="Google Shape;678;p108"/>
          <p:cNvSpPr txBox="1"/>
          <p:nvPr>
            <p:ph idx="1" type="body"/>
          </p:nvPr>
        </p:nvSpPr>
        <p:spPr>
          <a:xfrm>
            <a:off x="311700" y="1152475"/>
            <a:ext cx="8126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004C7F"/>
                </a:solidFill>
                <a:latin typeface="Oswald Medium"/>
                <a:ea typeface="Oswald Medium"/>
                <a:cs typeface="Oswald Medium"/>
                <a:sym typeface="Oswald Medium"/>
              </a:rPr>
              <a:t>They were originally known as the Whoop-Ass girls and their designs were inspired by painter Marget Keanes. Who are they?</a:t>
            </a:r>
            <a:endParaRPr sz="2400">
              <a:solidFill>
                <a:srgbClr val="004C7F"/>
              </a:solidFill>
              <a:latin typeface="Oswald Medium"/>
              <a:ea typeface="Oswald Medium"/>
              <a:cs typeface="Oswald Medium"/>
              <a:sym typeface="Oswald Medium"/>
            </a:endParaRPr>
          </a:p>
          <a:p>
            <a:pPr indent="0" lvl="0" marL="0" rtl="0" algn="l">
              <a:spcBef>
                <a:spcPts val="120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04.</a:t>
            </a:r>
            <a:endParaRPr>
              <a:solidFill>
                <a:srgbClr val="003462"/>
              </a:solidFill>
            </a:endParaRPr>
          </a:p>
        </p:txBody>
      </p:sp>
      <p:sp>
        <p:nvSpPr>
          <p:cNvPr id="684" name="Google Shape;684;p109"/>
          <p:cNvSpPr txBox="1"/>
          <p:nvPr>
            <p:ph idx="1" type="body"/>
          </p:nvPr>
        </p:nvSpPr>
        <p:spPr>
          <a:xfrm>
            <a:off x="311700" y="1152475"/>
            <a:ext cx="8126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400">
              <a:solidFill>
                <a:srgbClr val="004C7F"/>
              </a:solidFill>
              <a:latin typeface="Oswald Medium"/>
              <a:ea typeface="Oswald Medium"/>
              <a:cs typeface="Oswald Medium"/>
              <a:sym typeface="Oswald Medium"/>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pic>
        <p:nvPicPr>
          <p:cNvPr id="685" name="Google Shape;685;p109"/>
          <p:cNvPicPr preferRelativeResize="0"/>
          <p:nvPr/>
        </p:nvPicPr>
        <p:blipFill>
          <a:blip r:embed="rId3">
            <a:alphaModFix/>
          </a:blip>
          <a:stretch>
            <a:fillRect/>
          </a:stretch>
        </p:blipFill>
        <p:spPr>
          <a:xfrm>
            <a:off x="2588810" y="0"/>
            <a:ext cx="3966380" cy="51435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10"/>
          <p:cNvSpPr txBox="1"/>
          <p:nvPr>
            <p:ph type="title"/>
          </p:nvPr>
        </p:nvSpPr>
        <p:spPr>
          <a:xfrm>
            <a:off x="311700" y="445025"/>
            <a:ext cx="5164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powerpuff girls</a:t>
            </a:r>
            <a:endParaRPr/>
          </a:p>
        </p:txBody>
      </p:sp>
      <p:sp>
        <p:nvSpPr>
          <p:cNvPr id="691" name="Google Shape;691;p11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11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03462"/>
                </a:solidFill>
              </a:rPr>
              <a:t>05</a:t>
            </a:r>
            <a:r>
              <a:rPr lang="en">
                <a:solidFill>
                  <a:srgbClr val="003462"/>
                </a:solidFill>
              </a:rPr>
              <a:t>.</a:t>
            </a:r>
            <a:endParaRPr>
              <a:solidFill>
                <a:srgbClr val="003462"/>
              </a:solidFill>
            </a:endParaRPr>
          </a:p>
        </p:txBody>
      </p:sp>
      <p:sp>
        <p:nvSpPr>
          <p:cNvPr id="697" name="Google Shape;697;p111"/>
          <p:cNvSpPr txBox="1"/>
          <p:nvPr>
            <p:ph idx="1" type="body"/>
          </p:nvPr>
        </p:nvSpPr>
        <p:spPr>
          <a:xfrm>
            <a:off x="311700" y="1175475"/>
            <a:ext cx="8648400" cy="3783900"/>
          </a:xfrm>
          <a:prstGeom prst="rect">
            <a:avLst/>
          </a:prstGeom>
        </p:spPr>
        <p:txBody>
          <a:bodyPr anchorCtr="0" anchor="t" bIns="91425" lIns="91425" spcFirstLastPara="1" rIns="91425" wrap="square" tIns="91425">
            <a:normAutofit fontScale="62500" lnSpcReduction="20000"/>
          </a:bodyPr>
          <a:lstStyle/>
          <a:p>
            <a:pPr indent="0" lvl="0" marL="0" rtl="0" algn="l">
              <a:spcBef>
                <a:spcPts val="1200"/>
              </a:spcBef>
              <a:spcAft>
                <a:spcPts val="0"/>
              </a:spcAft>
              <a:buNone/>
            </a:pPr>
            <a:r>
              <a:rPr lang="en" sz="3800">
                <a:solidFill>
                  <a:srgbClr val="004C7F"/>
                </a:solidFill>
                <a:latin typeface="Oswald"/>
                <a:ea typeface="Oswald"/>
                <a:cs typeface="Oswald"/>
                <a:sym typeface="Oswald"/>
              </a:rPr>
              <a:t>The rules for naming were devised by X’s founder, who had dyslexia and had trouble remembering the order of numbers in item codes. </a:t>
            </a:r>
            <a:endParaRPr sz="3800">
              <a:solidFill>
                <a:srgbClr val="004C7F"/>
              </a:solidFill>
              <a:latin typeface="Oswald"/>
              <a:ea typeface="Oswald"/>
              <a:cs typeface="Oswald"/>
              <a:sym typeface="Oswald"/>
            </a:endParaRPr>
          </a:p>
          <a:p>
            <a:pPr indent="0" lvl="0" marL="0" rtl="0" algn="l">
              <a:spcBef>
                <a:spcPts val="1200"/>
              </a:spcBef>
              <a:spcAft>
                <a:spcPts val="0"/>
              </a:spcAft>
              <a:buNone/>
            </a:pPr>
            <a:r>
              <a:rPr lang="en" sz="3800">
                <a:solidFill>
                  <a:srgbClr val="004C7F"/>
                </a:solidFill>
                <a:latin typeface="Oswald"/>
                <a:ea typeface="Oswald"/>
                <a:cs typeface="Oswald"/>
                <a:sym typeface="Oswald"/>
              </a:rPr>
              <a:t>A designer</a:t>
            </a:r>
            <a:r>
              <a:rPr lang="en" sz="3800">
                <a:solidFill>
                  <a:srgbClr val="004C7F"/>
                </a:solidFill>
                <a:uFill>
                  <a:noFill/>
                </a:uFill>
                <a:latin typeface="Oswald"/>
                <a:ea typeface="Oswald"/>
                <a:cs typeface="Oswald"/>
                <a:sym typeface="Oswald"/>
                <a:hlinkClick r:id="rId3">
                  <a:extLst>
                    <a:ext uri="{A12FA001-AC4F-418D-AE19-62706E023703}">
                      <ahyp:hlinkClr val="tx"/>
                    </a:ext>
                  </a:extLst>
                </a:hlinkClick>
              </a:rPr>
              <a:t> </a:t>
            </a:r>
            <a:r>
              <a:rPr lang="en" sz="3800">
                <a:solidFill>
                  <a:srgbClr val="004C7F"/>
                </a:solidFill>
                <a:latin typeface="Oswald"/>
                <a:ea typeface="Oswald"/>
                <a:cs typeface="Oswald"/>
                <a:sym typeface="Oswald"/>
              </a:rPr>
              <a:t>explained that X has a crack team to come up with product names, who assign names from a database of words. Bookcases are named after professional occupations or boys’ names. Rugs are named after cities and towns around the region where X is based at, while bed sheets, comforters and pillowcases are named after flowers and plants. </a:t>
            </a:r>
            <a:endParaRPr sz="3800">
              <a:solidFill>
                <a:srgbClr val="004C7F"/>
              </a:solidFill>
              <a:latin typeface="Oswald"/>
              <a:ea typeface="Oswald"/>
              <a:cs typeface="Oswald"/>
              <a:sym typeface="Oswald"/>
            </a:endParaRPr>
          </a:p>
          <a:p>
            <a:pPr indent="0" lvl="0" marL="0" rtl="0" algn="l">
              <a:spcBef>
                <a:spcPts val="1200"/>
              </a:spcBef>
              <a:spcAft>
                <a:spcPts val="0"/>
              </a:spcAft>
              <a:buNone/>
            </a:pPr>
            <a:r>
              <a:rPr b="1" lang="en" sz="3800">
                <a:solidFill>
                  <a:srgbClr val="004C7F"/>
                </a:solidFill>
                <a:latin typeface="Oswald"/>
                <a:ea typeface="Oswald"/>
                <a:cs typeface="Oswald"/>
                <a:sym typeface="Oswald"/>
              </a:rPr>
              <a:t>Identify X</a:t>
            </a:r>
            <a:r>
              <a:rPr lang="en" sz="3800">
                <a:solidFill>
                  <a:srgbClr val="004C7F"/>
                </a:solidFill>
                <a:latin typeface="Oswald"/>
                <a:ea typeface="Oswald"/>
                <a:cs typeface="Oswald"/>
                <a:sym typeface="Oswald"/>
              </a:rPr>
              <a:t>.</a:t>
            </a:r>
            <a:endParaRPr sz="3800">
              <a:solidFill>
                <a:srgbClr val="004C7F"/>
              </a:solidFill>
              <a:latin typeface="Oswald"/>
              <a:ea typeface="Oswald"/>
              <a:cs typeface="Oswald"/>
              <a:sym typeface="Oswald"/>
            </a:endParaRPr>
          </a:p>
          <a:p>
            <a:pPr indent="0" lvl="0" marL="0" rtl="0" algn="l">
              <a:spcBef>
                <a:spcPts val="1200"/>
              </a:spcBef>
              <a:spcAft>
                <a:spcPts val="1200"/>
              </a:spcAft>
              <a:buNone/>
            </a:pPr>
            <a:r>
              <a:t/>
            </a:r>
            <a:endParaRPr sz="2400">
              <a:solidFill>
                <a:srgbClr val="004C7F"/>
              </a:solidFill>
              <a:latin typeface="Oswald Medium"/>
              <a:ea typeface="Oswald Medium"/>
              <a:cs typeface="Oswald Medium"/>
              <a:sym typeface="Oswald Medium"/>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11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IKEA</a:t>
            </a:r>
            <a:endParaRPr/>
          </a:p>
        </p:txBody>
      </p:sp>
      <p:sp>
        <p:nvSpPr>
          <p:cNvPr id="703" name="Google Shape;703;p11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704" name="Google Shape;704;p11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